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77"/>
  </p:notesMasterIdLst>
  <p:handoutMasterIdLst>
    <p:handoutMasterId r:id="rId78"/>
  </p:handoutMasterIdLst>
  <p:sldIdLst>
    <p:sldId id="331" r:id="rId2"/>
    <p:sldId id="332" r:id="rId3"/>
    <p:sldId id="333" r:id="rId4"/>
    <p:sldId id="334" r:id="rId5"/>
    <p:sldId id="335" r:id="rId6"/>
    <p:sldId id="336" r:id="rId7"/>
    <p:sldId id="399" r:id="rId8"/>
    <p:sldId id="337" r:id="rId9"/>
    <p:sldId id="338" r:id="rId10"/>
    <p:sldId id="339" r:id="rId11"/>
    <p:sldId id="340" r:id="rId12"/>
    <p:sldId id="341" r:id="rId13"/>
    <p:sldId id="400" r:id="rId14"/>
    <p:sldId id="342" r:id="rId15"/>
    <p:sldId id="343" r:id="rId16"/>
    <p:sldId id="344" r:id="rId17"/>
    <p:sldId id="345" r:id="rId18"/>
    <p:sldId id="346" r:id="rId19"/>
    <p:sldId id="405" r:id="rId20"/>
    <p:sldId id="347" r:id="rId21"/>
    <p:sldId id="348" r:id="rId22"/>
    <p:sldId id="349" r:id="rId23"/>
    <p:sldId id="401" r:id="rId24"/>
    <p:sldId id="350" r:id="rId25"/>
    <p:sldId id="351" r:id="rId26"/>
    <p:sldId id="352" r:id="rId27"/>
    <p:sldId id="353" r:id="rId28"/>
    <p:sldId id="354" r:id="rId29"/>
    <p:sldId id="355" r:id="rId30"/>
    <p:sldId id="356" r:id="rId31"/>
    <p:sldId id="357" r:id="rId32"/>
    <p:sldId id="403" r:id="rId33"/>
    <p:sldId id="358" r:id="rId34"/>
    <p:sldId id="359" r:id="rId35"/>
    <p:sldId id="360" r:id="rId36"/>
    <p:sldId id="361" r:id="rId37"/>
    <p:sldId id="362" r:id="rId38"/>
    <p:sldId id="363" r:id="rId39"/>
    <p:sldId id="364" r:id="rId40"/>
    <p:sldId id="365" r:id="rId41"/>
    <p:sldId id="366" r:id="rId42"/>
    <p:sldId id="367" r:id="rId43"/>
    <p:sldId id="368" r:id="rId44"/>
    <p:sldId id="369" r:id="rId45"/>
    <p:sldId id="404" r:id="rId46"/>
    <p:sldId id="370" r:id="rId47"/>
    <p:sldId id="371" r:id="rId48"/>
    <p:sldId id="372" r:id="rId49"/>
    <p:sldId id="373" r:id="rId50"/>
    <p:sldId id="374" r:id="rId51"/>
    <p:sldId id="375" r:id="rId52"/>
    <p:sldId id="376" r:id="rId53"/>
    <p:sldId id="377" r:id="rId54"/>
    <p:sldId id="378" r:id="rId55"/>
    <p:sldId id="379" r:id="rId56"/>
    <p:sldId id="380" r:id="rId57"/>
    <p:sldId id="402" r:id="rId58"/>
    <p:sldId id="381" r:id="rId59"/>
    <p:sldId id="382" r:id="rId60"/>
    <p:sldId id="383" r:id="rId61"/>
    <p:sldId id="384" r:id="rId62"/>
    <p:sldId id="398" r:id="rId63"/>
    <p:sldId id="385" r:id="rId64"/>
    <p:sldId id="386" r:id="rId65"/>
    <p:sldId id="387" r:id="rId66"/>
    <p:sldId id="388" r:id="rId67"/>
    <p:sldId id="389" r:id="rId68"/>
    <p:sldId id="390" r:id="rId69"/>
    <p:sldId id="391" r:id="rId70"/>
    <p:sldId id="392" r:id="rId71"/>
    <p:sldId id="393" r:id="rId72"/>
    <p:sldId id="394" r:id="rId73"/>
    <p:sldId id="395" r:id="rId74"/>
    <p:sldId id="396" r:id="rId75"/>
    <p:sldId id="397" r:id="rId76"/>
  </p:sldIdLst>
  <p:sldSz cx="9144000" cy="6858000" type="screen4x3"/>
  <p:notesSz cx="7086600" cy="93726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7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-198" y="-78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06738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ctr" anchorCtr="0" compatLnSpc="1">
            <a:prstTxWarp prst="textNoShape">
              <a:avLst/>
            </a:prstTxWarp>
          </a:bodyPr>
          <a:lstStyle>
            <a:lvl1pPr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94150" y="0"/>
            <a:ext cx="3105150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ctr" anchorCtr="0" compatLnSpc="1">
            <a:prstTxWarp prst="textNoShape">
              <a:avLst/>
            </a:prstTxWarp>
          </a:bodyPr>
          <a:lstStyle>
            <a:lvl1pPr algn="r"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39213"/>
            <a:ext cx="3106738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b" anchorCtr="0" compatLnSpc="1">
            <a:prstTxWarp prst="textNoShape">
              <a:avLst/>
            </a:prstTxWarp>
          </a:bodyPr>
          <a:lstStyle>
            <a:lvl1pPr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94150" y="8939213"/>
            <a:ext cx="310515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b" anchorCtr="0" compatLnSpc="1">
            <a:prstTxWarp prst="textNoShape">
              <a:avLst/>
            </a:prstTxWarp>
          </a:bodyPr>
          <a:lstStyle>
            <a:lvl1pPr algn="r" defTabSz="890588">
              <a:defRPr sz="1100">
                <a:latin typeface="Helvetica" panose="020B0604020202020204" pitchFamily="34" charset="0"/>
              </a:defRPr>
            </a:lvl1pPr>
          </a:lstStyle>
          <a:p>
            <a:fld id="{48860517-2046-46DA-873D-F4B1DF9850B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31871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>
            <a:lvl1pPr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16375" y="0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>
            <a:lvl1pPr algn="r"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0150" y="704850"/>
            <a:ext cx="4687888" cy="35147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4563" y="4452938"/>
            <a:ext cx="5197475" cy="421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05875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b" anchorCtr="0" compatLnSpc="1">
            <a:prstTxWarp prst="textNoShape">
              <a:avLst/>
            </a:prstTxWarp>
          </a:bodyPr>
          <a:lstStyle>
            <a:lvl1pPr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6375" y="8905875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b" anchorCtr="0" compatLnSpc="1">
            <a:prstTxWarp prst="textNoShape">
              <a:avLst/>
            </a:prstTxWarp>
          </a:bodyPr>
          <a:lstStyle>
            <a:lvl1pPr algn="r" defTabSz="939800">
              <a:defRPr sz="1200">
                <a:latin typeface="Times New Roman" panose="02020603050405020304" pitchFamily="18" charset="0"/>
              </a:defRPr>
            </a:lvl1pPr>
          </a:lstStyle>
          <a:p>
            <a:fld id="{DBBB425F-72B9-43C3-A15E-BD001E616BD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8215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9pPr>
          </a:lstStyle>
          <a:p>
            <a:fld id="{518F6AAA-EEEB-49F0-A10E-BDC75653EC70}" type="slidenum">
              <a:rPr lang="en-US" altLang="en-US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7220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9pPr>
          </a:lstStyle>
          <a:p>
            <a:fld id="{F011ABB2-B254-4A88-8D77-401A473656B2}" type="slidenum">
              <a:rPr lang="en-US" altLang="en-US">
                <a:latin typeface="Times New Roman" panose="02020603050405020304" pitchFamily="18" charset="0"/>
              </a:rPr>
              <a:pPr/>
              <a:t>10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212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9pPr>
          </a:lstStyle>
          <a:p>
            <a:fld id="{822BE98E-F941-4ACE-A97C-7B8331BE2BEB}" type="slidenum">
              <a:rPr lang="en-US" altLang="en-US">
                <a:latin typeface="Times New Roman" panose="02020603050405020304" pitchFamily="18" charset="0"/>
              </a:rPr>
              <a:pPr/>
              <a:t>11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361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9pPr>
          </a:lstStyle>
          <a:p>
            <a:fld id="{2141993E-E15B-444B-A64D-C56985BBEAD3}" type="slidenum">
              <a:rPr lang="en-US" altLang="en-US">
                <a:latin typeface="Times New Roman" panose="02020603050405020304" pitchFamily="18" charset="0"/>
              </a:rPr>
              <a:pPr/>
              <a:t>12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7470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9pPr>
          </a:lstStyle>
          <a:p>
            <a:fld id="{E23502ED-8EED-40C2-9FFE-71D4165BE6E6}" type="slidenum">
              <a:rPr lang="en-US" altLang="en-US">
                <a:latin typeface="Times New Roman" panose="02020603050405020304" pitchFamily="18" charset="0"/>
              </a:rPr>
              <a:pPr/>
              <a:t>14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01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9pPr>
          </a:lstStyle>
          <a:p>
            <a:fld id="{0D06669E-6948-42EA-BA21-FF641F2E13D2}" type="slidenum">
              <a:rPr lang="en-US" altLang="en-US">
                <a:latin typeface="Times New Roman" panose="02020603050405020304" pitchFamily="18" charset="0"/>
              </a:rPr>
              <a:pPr/>
              <a:t>15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4120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9pPr>
          </a:lstStyle>
          <a:p>
            <a:fld id="{B89B2611-3496-4B99-9666-A2FEA7EC889B}" type="slidenum">
              <a:rPr lang="en-US" altLang="en-US">
                <a:latin typeface="Times New Roman" panose="02020603050405020304" pitchFamily="18" charset="0"/>
              </a:rPr>
              <a:pPr/>
              <a:t>16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6926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9pPr>
          </a:lstStyle>
          <a:p>
            <a:fld id="{6CD60AF9-C7ED-4A16-8F57-FDF294DC788D}" type="slidenum">
              <a:rPr lang="en-US" altLang="en-US">
                <a:latin typeface="Times New Roman" panose="02020603050405020304" pitchFamily="18" charset="0"/>
              </a:rPr>
              <a:pPr/>
              <a:t>17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3400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9pPr>
          </a:lstStyle>
          <a:p>
            <a:fld id="{2C174625-16EA-42A5-B86E-EE81AD497CCB}" type="slidenum">
              <a:rPr lang="en-US" altLang="en-US">
                <a:latin typeface="Times New Roman" panose="02020603050405020304" pitchFamily="18" charset="0"/>
              </a:rPr>
              <a:pPr/>
              <a:t>18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0082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9pPr>
          </a:lstStyle>
          <a:p>
            <a:fld id="{759F14C6-EF0D-4CFB-81E4-82C28DA092C8}" type="slidenum">
              <a:rPr lang="en-US" altLang="en-US">
                <a:latin typeface="Times New Roman" panose="02020603050405020304" pitchFamily="18" charset="0"/>
              </a:rPr>
              <a:pPr/>
              <a:t>20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5013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9pPr>
          </a:lstStyle>
          <a:p>
            <a:fld id="{10726DE5-1844-4D7D-B6CC-42C2250AD2EB}" type="slidenum">
              <a:rPr lang="en-US" altLang="en-US">
                <a:latin typeface="Times New Roman" panose="02020603050405020304" pitchFamily="18" charset="0"/>
              </a:rPr>
              <a:pPr/>
              <a:t>21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760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9pPr>
          </a:lstStyle>
          <a:p>
            <a:fld id="{81BC2E14-F180-47E9-B2E0-9FDBEB64D6A9}" type="slidenum">
              <a:rPr lang="en-US" altLang="en-US">
                <a:latin typeface="Times New Roman" panose="02020603050405020304" pitchFamily="18" charset="0"/>
              </a:rPr>
              <a:pPr/>
              <a:t>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3384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9pPr>
          </a:lstStyle>
          <a:p>
            <a:fld id="{40ECE3A4-FD49-4C98-AA48-3E189BD7BD9F}" type="slidenum">
              <a:rPr lang="en-US" altLang="en-US">
                <a:latin typeface="Times New Roman" panose="02020603050405020304" pitchFamily="18" charset="0"/>
              </a:rPr>
              <a:pPr/>
              <a:t>22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5070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9pPr>
          </a:lstStyle>
          <a:p>
            <a:fld id="{A8414D17-7C79-4A4A-ABFE-C929B077FFE3}" type="slidenum">
              <a:rPr lang="en-US" altLang="en-US">
                <a:latin typeface="Times New Roman" panose="02020603050405020304" pitchFamily="18" charset="0"/>
              </a:rPr>
              <a:pPr/>
              <a:t>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06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9pPr>
          </a:lstStyle>
          <a:p>
            <a:fld id="{7BF15864-9485-49B3-95A5-2989533D3057}" type="slidenum">
              <a:rPr lang="en-US" altLang="en-US">
                <a:latin typeface="Times New Roman" panose="02020603050405020304" pitchFamily="18" charset="0"/>
              </a:rPr>
              <a:pPr/>
              <a:t>25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6624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9pPr>
          </a:lstStyle>
          <a:p>
            <a:fld id="{E9DC2AE4-74D4-44E3-A2AE-07E2728991DE}" type="slidenum">
              <a:rPr lang="en-US" altLang="en-US">
                <a:latin typeface="Times New Roman" panose="02020603050405020304" pitchFamily="18" charset="0"/>
              </a:rPr>
              <a:pPr/>
              <a:t>26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4745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9pPr>
          </a:lstStyle>
          <a:p>
            <a:fld id="{55F030D6-3BE3-4FFD-9B29-4A92671ADD6A}" type="slidenum">
              <a:rPr lang="en-US" altLang="en-US">
                <a:latin typeface="Times New Roman" panose="02020603050405020304" pitchFamily="18" charset="0"/>
              </a:rPr>
              <a:pPr/>
              <a:t>27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3578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9pPr>
          </a:lstStyle>
          <a:p>
            <a:fld id="{27AEC0EF-FFE7-4E63-8400-A497EBF4471C}" type="slidenum">
              <a:rPr lang="en-US" altLang="en-US">
                <a:latin typeface="Times New Roman" panose="02020603050405020304" pitchFamily="18" charset="0"/>
              </a:rPr>
              <a:pPr/>
              <a:t>28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8469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9pPr>
          </a:lstStyle>
          <a:p>
            <a:fld id="{BC298457-0101-4A85-B226-C434E61F0B6A}" type="slidenum">
              <a:rPr lang="en-US" altLang="en-US">
                <a:latin typeface="Times New Roman" panose="02020603050405020304" pitchFamily="18" charset="0"/>
              </a:rPr>
              <a:pPr/>
              <a:t>29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8920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9pPr>
          </a:lstStyle>
          <a:p>
            <a:fld id="{A6DE8C3C-F713-4ECE-B180-206DAF49E978}" type="slidenum">
              <a:rPr lang="en-US" altLang="en-US">
                <a:latin typeface="Times New Roman" panose="02020603050405020304" pitchFamily="18" charset="0"/>
              </a:rPr>
              <a:pPr/>
              <a:t>30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6440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9pPr>
          </a:lstStyle>
          <a:p>
            <a:fld id="{0B2191E9-A256-45D4-B615-9FAD8E32C996}" type="slidenum">
              <a:rPr lang="en-US" altLang="en-US">
                <a:latin typeface="Times New Roman" panose="02020603050405020304" pitchFamily="18" charset="0"/>
              </a:rPr>
              <a:pPr/>
              <a:t>31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4227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9pPr>
          </a:lstStyle>
          <a:p>
            <a:fld id="{A6DE8C3C-F713-4ECE-B180-206DAF49E978}" type="slidenum">
              <a:rPr lang="en-US" altLang="en-US">
                <a:latin typeface="Times New Roman" panose="02020603050405020304" pitchFamily="18" charset="0"/>
              </a:rPr>
              <a:pPr/>
              <a:t>32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497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9051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9pPr>
          </a:lstStyle>
          <a:p>
            <a:fld id="{394D5E44-37F6-46B0-B9DA-70CC9976D03E}" type="slidenum">
              <a:rPr lang="en-US" altLang="en-US">
                <a:latin typeface="Times New Roman" panose="02020603050405020304" pitchFamily="18" charset="0"/>
              </a:rPr>
              <a:pPr/>
              <a:t>33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6010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9pPr>
          </a:lstStyle>
          <a:p>
            <a:fld id="{AC4BDAD2-1111-4972-9A41-06B22BF0B30C}" type="slidenum">
              <a:rPr lang="en-US" altLang="en-US">
                <a:latin typeface="Times New Roman" panose="02020603050405020304" pitchFamily="18" charset="0"/>
              </a:rPr>
              <a:pPr/>
              <a:t>34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8451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9pPr>
          </a:lstStyle>
          <a:p>
            <a:fld id="{52F61968-0421-4C5A-A928-72735B320702}" type="slidenum">
              <a:rPr lang="en-US" altLang="en-US">
                <a:latin typeface="Times New Roman" panose="02020603050405020304" pitchFamily="18" charset="0"/>
              </a:rPr>
              <a:pPr/>
              <a:t>35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5935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9pPr>
          </a:lstStyle>
          <a:p>
            <a:fld id="{0C6E594E-1008-47E2-8ACE-F542F76A5F44}" type="slidenum">
              <a:rPr lang="en-US" altLang="en-US">
                <a:latin typeface="Times New Roman" panose="02020603050405020304" pitchFamily="18" charset="0"/>
              </a:rPr>
              <a:pPr/>
              <a:t>36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0210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9pPr>
          </a:lstStyle>
          <a:p>
            <a:fld id="{560B313D-C524-4B8E-A50E-B40ED489AC4B}" type="slidenum">
              <a:rPr lang="en-US" altLang="en-US">
                <a:latin typeface="Times New Roman" panose="02020603050405020304" pitchFamily="18" charset="0"/>
              </a:rPr>
              <a:pPr/>
              <a:t>37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7692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0881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9pPr>
          </a:lstStyle>
          <a:p>
            <a:fld id="{FC69100D-1D31-469E-869D-075181927381}" type="slidenum">
              <a:rPr lang="en-US" altLang="en-US">
                <a:latin typeface="Times New Roman" panose="02020603050405020304" pitchFamily="18" charset="0"/>
              </a:rPr>
              <a:pPr/>
              <a:t>39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8707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5136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8120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32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9pPr>
          </a:lstStyle>
          <a:p>
            <a:fld id="{92D6733F-6D3E-4927-8D22-BDC21C60E3B9}" type="slidenum">
              <a:rPr lang="en-US" altLang="en-US">
                <a:latin typeface="Times New Roman" panose="02020603050405020304" pitchFamily="18" charset="0"/>
              </a:rPr>
              <a:pPr/>
              <a:t>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3775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9756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8511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7804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9pPr>
          </a:lstStyle>
          <a:p>
            <a:fld id="{40A737A2-DC2A-4AD1-AB37-6EA1841F18D1}" type="slidenum">
              <a:rPr lang="en-US" altLang="en-US">
                <a:latin typeface="Times New Roman" panose="02020603050405020304" pitchFamily="18" charset="0"/>
              </a:rPr>
              <a:pPr/>
              <a:t>47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2480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9pPr>
          </a:lstStyle>
          <a:p>
            <a:fld id="{F6118493-EB7A-4361-A7EC-E27F91198221}" type="slidenum">
              <a:rPr lang="en-US" altLang="en-US">
                <a:latin typeface="Times New Roman" panose="02020603050405020304" pitchFamily="18" charset="0"/>
              </a:rPr>
              <a:pPr/>
              <a:t>48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458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9pPr>
          </a:lstStyle>
          <a:p>
            <a:fld id="{FA354835-1533-4DD2-B29D-A12704132BAA}" type="slidenum">
              <a:rPr lang="en-US" altLang="en-US">
                <a:latin typeface="Times New Roman" panose="02020603050405020304" pitchFamily="18" charset="0"/>
              </a:rPr>
              <a:pPr/>
              <a:t>49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0399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9pPr>
          </a:lstStyle>
          <a:p>
            <a:fld id="{0976D6FF-CBCD-4420-B614-B1795FAF2CFE}" type="slidenum">
              <a:rPr lang="en-US" altLang="en-US">
                <a:latin typeface="Times New Roman" panose="02020603050405020304" pitchFamily="18" charset="0"/>
              </a:rPr>
              <a:pPr/>
              <a:t>50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7704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9pPr>
          </a:lstStyle>
          <a:p>
            <a:fld id="{C748D974-31AC-4B3E-9928-D4892FEB2D00}" type="slidenum">
              <a:rPr lang="en-US" altLang="en-US">
                <a:latin typeface="Times New Roman" panose="02020603050405020304" pitchFamily="18" charset="0"/>
              </a:rPr>
              <a:pPr/>
              <a:t>51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7453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9pPr>
          </a:lstStyle>
          <a:p>
            <a:fld id="{D3B90A9B-2A82-4550-AF8A-AF46E8128244}" type="slidenum">
              <a:rPr lang="en-US" altLang="en-US">
                <a:latin typeface="Times New Roman" panose="02020603050405020304" pitchFamily="18" charset="0"/>
              </a:rPr>
              <a:pPr/>
              <a:t>52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9708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9pPr>
          </a:lstStyle>
          <a:p>
            <a:fld id="{AF403433-0557-47C7-85CE-CC370CB822D3}" type="slidenum">
              <a:rPr lang="en-US" altLang="en-US">
                <a:latin typeface="Times New Roman" panose="02020603050405020304" pitchFamily="18" charset="0"/>
              </a:rPr>
              <a:pPr/>
              <a:t>53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756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9pPr>
          </a:lstStyle>
          <a:p>
            <a:fld id="{73452239-BDE9-4C3A-87C7-14B67A952747}" type="slidenum">
              <a:rPr lang="en-US" altLang="en-US">
                <a:latin typeface="Times New Roman" panose="02020603050405020304" pitchFamily="18" charset="0"/>
              </a:rPr>
              <a:pPr/>
              <a:t>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1711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9pPr>
          </a:lstStyle>
          <a:p>
            <a:fld id="{14E096C6-7A42-415C-B14C-97C041BF4279}" type="slidenum">
              <a:rPr lang="en-US" altLang="en-US">
                <a:latin typeface="Times New Roman" panose="02020603050405020304" pitchFamily="18" charset="0"/>
              </a:rPr>
              <a:pPr/>
              <a:t>54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5600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9pPr>
          </a:lstStyle>
          <a:p>
            <a:fld id="{FFFD63E9-C26F-4D30-90F2-39A82976555A}" type="slidenum">
              <a:rPr lang="en-US" altLang="en-US">
                <a:latin typeface="Times New Roman" panose="02020603050405020304" pitchFamily="18" charset="0"/>
              </a:rPr>
              <a:pPr/>
              <a:t>55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0042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9pPr>
          </a:lstStyle>
          <a:p>
            <a:fld id="{2821A3E8-0104-44B6-B33D-93CAF438B199}" type="slidenum">
              <a:rPr lang="en-US" altLang="en-US">
                <a:latin typeface="Times New Roman" panose="02020603050405020304" pitchFamily="18" charset="0"/>
              </a:rPr>
              <a:pPr/>
              <a:t>56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251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9pPr>
          </a:lstStyle>
          <a:p>
            <a:fld id="{2821A3E8-0104-44B6-B33D-93CAF438B199}" type="slidenum">
              <a:rPr lang="en-US" altLang="en-US">
                <a:latin typeface="Times New Roman" panose="02020603050405020304" pitchFamily="18" charset="0"/>
              </a:rPr>
              <a:pPr/>
              <a:t>57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86460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9pPr>
          </a:lstStyle>
          <a:p>
            <a:fld id="{34122762-51D6-436A-B61B-18E5AE178B68}" type="slidenum">
              <a:rPr lang="en-US" altLang="en-US">
                <a:latin typeface="Times New Roman" panose="02020603050405020304" pitchFamily="18" charset="0"/>
              </a:rPr>
              <a:pPr/>
              <a:t>58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4328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9pPr>
          </a:lstStyle>
          <a:p>
            <a:fld id="{497B5BC6-784C-49CD-90DF-DCD4B79B722B}" type="slidenum">
              <a:rPr lang="en-US" altLang="en-US">
                <a:latin typeface="Times New Roman" panose="02020603050405020304" pitchFamily="18" charset="0"/>
              </a:rPr>
              <a:pPr/>
              <a:t>63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9120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9pPr>
          </a:lstStyle>
          <a:p>
            <a:fld id="{DB93AD0F-BFF3-4469-AFDF-8ABF806242B9}" type="slidenum">
              <a:rPr lang="en-US" altLang="en-US">
                <a:latin typeface="Times New Roman" panose="02020603050405020304" pitchFamily="18" charset="0"/>
              </a:rPr>
              <a:pPr/>
              <a:t>65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6128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7535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9pPr>
          </a:lstStyle>
          <a:p>
            <a:fld id="{55CC3749-B5FF-4753-A0F3-5C731B0C3A6F}" type="slidenum">
              <a:rPr lang="en-US" altLang="en-US">
                <a:latin typeface="Times New Roman" panose="02020603050405020304" pitchFamily="18" charset="0"/>
              </a:rPr>
              <a:pPr/>
              <a:t>68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71822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9pPr>
          </a:lstStyle>
          <a:p>
            <a:fld id="{35140FFC-3309-4C5E-B3C7-A7AE0640C557}" type="slidenum">
              <a:rPr lang="en-US" altLang="en-US">
                <a:latin typeface="Times New Roman" panose="02020603050405020304" pitchFamily="18" charset="0"/>
              </a:rPr>
              <a:pPr/>
              <a:t>69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679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9pPr>
          </a:lstStyle>
          <a:p>
            <a:fld id="{86ADDE1F-B8DB-4536-B46D-EFA5FBE97B75}" type="slidenum">
              <a:rPr lang="en-US" altLang="en-US">
                <a:latin typeface="Times New Roman" panose="02020603050405020304" pitchFamily="18" charset="0"/>
              </a:rPr>
              <a:pPr/>
              <a:t>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60868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9pPr>
          </a:lstStyle>
          <a:p>
            <a:fld id="{457A7085-49D6-4D29-B828-3996B971791F}" type="slidenum">
              <a:rPr lang="en-US" altLang="en-US">
                <a:latin typeface="Times New Roman" panose="02020603050405020304" pitchFamily="18" charset="0"/>
              </a:rPr>
              <a:pPr/>
              <a:t>73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96270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9pPr>
          </a:lstStyle>
          <a:p>
            <a:fld id="{8E085901-68B0-4FC9-B0FB-F9DED63337A3}" type="slidenum">
              <a:rPr lang="en-US" altLang="en-US">
                <a:latin typeface="Times New Roman" panose="02020603050405020304" pitchFamily="18" charset="0"/>
              </a:rPr>
              <a:pPr/>
              <a:t>75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332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9pPr>
          </a:lstStyle>
          <a:p>
            <a:fld id="{86ADDE1F-B8DB-4536-B46D-EFA5FBE97B75}" type="slidenum">
              <a:rPr lang="en-US" altLang="en-US">
                <a:latin typeface="Times New Roman" panose="02020603050405020304" pitchFamily="18" charset="0"/>
              </a:rPr>
              <a:pPr/>
              <a:t>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608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9pPr>
          </a:lstStyle>
          <a:p>
            <a:fld id="{DC3DF3C1-934A-4D6B-A8CB-CACB60157AFE}" type="slidenum">
              <a:rPr lang="en-US" altLang="en-US">
                <a:latin typeface="Times New Roman" panose="02020603050405020304" pitchFamily="18" charset="0"/>
              </a:rPr>
              <a:pPr/>
              <a:t>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156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9pPr>
          </a:lstStyle>
          <a:p>
            <a:fld id="{F39579D7-0366-4E70-9D4D-B7FC40AE5949}" type="slidenum">
              <a:rPr lang="en-US" altLang="en-US">
                <a:latin typeface="Times New Roman" panose="02020603050405020304" pitchFamily="18" charset="0"/>
              </a:rPr>
              <a:pPr/>
              <a:t>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000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/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/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/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336699"/>
                </a:solidFill>
                <a:latin typeface="Helvetica" pitchFamily="-84" charset="0"/>
              </a:rPr>
              <a:t>Silberschatz, Galvin and Gagne ©2013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6988" y="6613525"/>
            <a:ext cx="2695575" cy="246063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336699"/>
                </a:solidFill>
                <a:latin typeface="Helvetica" pitchFamily="-84" charset="0"/>
              </a:rPr>
              <a:t>Operating System Concepts – 9</a:t>
            </a:r>
            <a:r>
              <a:rPr lang="en-US" altLang="en-US" sz="1000" b="1" baseline="3000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4616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197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4297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582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5442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5786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3287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7797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0676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1403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0234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no_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/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6.</a:t>
            </a:r>
            <a:fld id="{0495D583-857C-4924-A830-008ABDA276C0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/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itchFamily="-84" charset="0"/>
              </a:rPr>
              <a:t>Silberschatz, Galvin and Gagne ©2013</a:t>
            </a:r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185738" y="6621463"/>
            <a:ext cx="2638425" cy="24447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itchFamily="-84" charset="0"/>
              </a:rPr>
              <a:t>Operating System Concepts – 9</a:t>
            </a:r>
            <a:r>
              <a:rPr lang="en-US" altLang="en-US" sz="1000" b="1" baseline="3000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2060" name="Picture 12" descr="dino_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35" r:id="rId1"/>
    <p:sldLayoutId id="2147484025" r:id="rId2"/>
    <p:sldLayoutId id="2147484026" r:id="rId3"/>
    <p:sldLayoutId id="2147484027" r:id="rId4"/>
    <p:sldLayoutId id="2147484028" r:id="rId5"/>
    <p:sldLayoutId id="2147484029" r:id="rId6"/>
    <p:sldLayoutId id="2147484030" r:id="rId7"/>
    <p:sldLayoutId id="2147484031" r:id="rId8"/>
    <p:sldLayoutId id="2147484032" r:id="rId9"/>
    <p:sldLayoutId id="2147484033" r:id="rId10"/>
    <p:sldLayoutId id="214748403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-84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-84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782638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/>
              <a:t>Chapter 6:  CPU Scheduling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244674" y="278790"/>
            <a:ext cx="7513637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Scheduling Algorithm Optimization Criteria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2488" y="1174750"/>
            <a:ext cx="8081650" cy="44831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dirty="0"/>
              <a:t>Maximize CPU utilization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dirty="0"/>
              <a:t>Maximize throughput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dirty="0"/>
              <a:t>Minimize turnaround time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dirty="0"/>
              <a:t>Minimize waiting time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dirty="0"/>
              <a:t>Minimize response time</a:t>
            </a:r>
          </a:p>
          <a:p>
            <a:pPr>
              <a:buFont typeface="Wingdings" panose="05000000000000000000" pitchFamily="2" charset="2"/>
              <a:buChar char="q"/>
            </a:pPr>
            <a:endParaRPr lang="en-US" alt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dirty="0"/>
              <a:t>Some real world criteria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dirty="0"/>
              <a:t>Minimize response time variance 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altLang="en-US" dirty="0"/>
              <a:t>“when I hit ‘Enter’ it ALWAYS takes 60 seconds” </a:t>
            </a:r>
            <a:br>
              <a:rPr lang="en-US" altLang="en-US" dirty="0"/>
            </a:br>
            <a:r>
              <a:rPr lang="en-US" altLang="en-US" dirty="0"/>
              <a:t>is more acceptable than </a:t>
            </a:r>
            <a:br>
              <a:rPr lang="en-US" altLang="en-US" dirty="0"/>
            </a:br>
            <a:r>
              <a:rPr lang="en-US" altLang="en-US" dirty="0"/>
              <a:t>“you never know how long it will take to respond”</a:t>
            </a:r>
          </a:p>
          <a:p>
            <a:endParaRPr lang="en-US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342" y="1227378"/>
            <a:ext cx="3889595" cy="2087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268288"/>
            <a:ext cx="7997825" cy="457200"/>
          </a:xfrm>
        </p:spPr>
        <p:txBody>
          <a:bodyPr/>
          <a:lstStyle/>
          <a:p>
            <a:pPr eaLnBrk="1" hangingPunct="1"/>
            <a:r>
              <a:rPr lang="en-US" altLang="en-US" sz="2400"/>
              <a:t>First- Come, First-Served (FCFS) Scheduling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3438" y="1250950"/>
            <a:ext cx="7566025" cy="4114800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sz="1600" dirty="0"/>
              <a:t>		</a:t>
            </a:r>
            <a:r>
              <a:rPr lang="en-US" altLang="en-US" u="sng" dirty="0"/>
              <a:t>Process</a:t>
            </a:r>
            <a:r>
              <a:rPr lang="en-US" altLang="en-US" dirty="0"/>
              <a:t>	</a:t>
            </a:r>
            <a:r>
              <a:rPr lang="en-US" altLang="en-US" u="sng" dirty="0"/>
              <a:t>CPU Burst Time	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dirty="0"/>
              <a:t>		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1</a:t>
            </a:r>
            <a:r>
              <a:rPr lang="en-US" altLang="en-US" dirty="0"/>
              <a:t>	24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dirty="0"/>
              <a:t>		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2</a:t>
            </a:r>
            <a:r>
              <a:rPr lang="en-US" altLang="en-US" dirty="0"/>
              <a:t> 	3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dirty="0"/>
              <a:t>		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3	 </a:t>
            </a:r>
            <a:r>
              <a:rPr lang="en-US" altLang="en-US" dirty="0"/>
              <a:t>3</a:t>
            </a:r>
            <a:r>
              <a:rPr lang="en-US" altLang="en-US" i="1" baseline="-25000" dirty="0"/>
              <a:t>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  <a:tabLst>
                <a:tab pos="3028950" algn="ctr"/>
                <a:tab pos="4633913" algn="ctr"/>
              </a:tabLst>
            </a:pPr>
            <a:r>
              <a:rPr lang="en-US" altLang="en-US" dirty="0"/>
              <a:t>Suppose that the processes arrive in the order: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1</a:t>
            </a:r>
            <a:r>
              <a:rPr lang="en-US" altLang="en-US" dirty="0"/>
              <a:t> ,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2</a:t>
            </a:r>
            <a:r>
              <a:rPr lang="en-US" altLang="en-US" dirty="0"/>
              <a:t> ,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3  </a:t>
            </a:r>
            <a:br>
              <a:rPr lang="en-US" altLang="en-US" i="1" baseline="-25000" dirty="0"/>
            </a:br>
            <a:r>
              <a:rPr lang="en-US" altLang="en-US" dirty="0"/>
              <a:t>The Gantt Chart for the schedule is:</a:t>
            </a:r>
            <a:br>
              <a:rPr lang="en-US" altLang="en-US" dirty="0"/>
            </a:br>
            <a:r>
              <a:rPr lang="en-US" altLang="en-US" sz="1600" dirty="0"/>
              <a:t/>
            </a:r>
            <a:br>
              <a:rPr lang="en-US" altLang="en-US" sz="1600" dirty="0"/>
            </a:br>
            <a:r>
              <a:rPr lang="en-US" altLang="en-US" sz="1600" dirty="0"/>
              <a:t/>
            </a:r>
            <a:br>
              <a:rPr lang="en-US" altLang="en-US" sz="1600" dirty="0"/>
            </a:br>
            <a:r>
              <a:rPr lang="en-US" altLang="en-US" sz="1600" dirty="0"/>
              <a:t/>
            </a:r>
            <a:br>
              <a:rPr lang="en-US" altLang="en-US" sz="1600" dirty="0"/>
            </a:br>
            <a:r>
              <a:rPr lang="en-US" altLang="en-US" sz="1600" dirty="0"/>
              <a:t/>
            </a:r>
            <a:br>
              <a:rPr lang="en-US" altLang="en-US" sz="1600" dirty="0"/>
            </a:br>
            <a:endParaRPr lang="en-US" altLang="en-US" sz="16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  <a:tabLst>
                <a:tab pos="3028950" algn="ctr"/>
                <a:tab pos="4633913" algn="ctr"/>
              </a:tabLst>
            </a:pPr>
            <a:endParaRPr lang="en-US" altLang="en-US" sz="16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  <a:tabLst>
                <a:tab pos="3028950" algn="ctr"/>
                <a:tab pos="4633913" algn="ctr"/>
              </a:tabLst>
            </a:pPr>
            <a:r>
              <a:rPr lang="en-US" altLang="en-US" dirty="0"/>
              <a:t>Waiting time for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1</a:t>
            </a:r>
            <a:r>
              <a:rPr lang="en-US" altLang="en-US" dirty="0"/>
              <a:t>  = 0;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2</a:t>
            </a:r>
            <a:r>
              <a:rPr lang="en-US" altLang="en-US" dirty="0"/>
              <a:t>  = 24;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3 </a:t>
            </a:r>
            <a:r>
              <a:rPr lang="en-US" altLang="en-US" dirty="0"/>
              <a:t>= 27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  <a:tabLst>
                <a:tab pos="3028950" algn="ctr"/>
                <a:tab pos="4633913" algn="ctr"/>
              </a:tabLst>
            </a:pPr>
            <a:r>
              <a:rPr lang="en-US" altLang="en-US" dirty="0"/>
              <a:t>Average waiting time:  (0 + 24 + 27)/3 = 17</a:t>
            </a:r>
          </a:p>
        </p:txBody>
      </p:sp>
      <p:pic>
        <p:nvPicPr>
          <p:cNvPr id="1331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3479800"/>
            <a:ext cx="6954838" cy="80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23582" y="5650173"/>
            <a:ext cx="7375881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Remember: Scheduling deals with choosing which process on the </a:t>
            </a:r>
            <a:r>
              <a:rPr lang="en-US" i="1" dirty="0">
                <a:solidFill>
                  <a:srgbClr val="FF0000"/>
                </a:solidFill>
              </a:rPr>
              <a:t>ready</a:t>
            </a:r>
            <a:r>
              <a:rPr lang="en-US" dirty="0">
                <a:solidFill>
                  <a:srgbClr val="FF0000"/>
                </a:solidFill>
              </a:rPr>
              <a:t> queue should ‘get’ the CPU.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982663" y="277813"/>
            <a:ext cx="7704137" cy="576262"/>
          </a:xfrm>
        </p:spPr>
        <p:txBody>
          <a:bodyPr/>
          <a:lstStyle/>
          <a:p>
            <a:pPr eaLnBrk="1" hangingPunct="1"/>
            <a:r>
              <a:rPr lang="en-US" altLang="en-US"/>
              <a:t>FCFS Scheduling (Cont.)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8050" y="1233488"/>
            <a:ext cx="7651750" cy="4530725"/>
          </a:xfrm>
        </p:spPr>
        <p:txBody>
          <a:bodyPr/>
          <a:lstStyle/>
          <a:p>
            <a:pPr>
              <a:buFont typeface="Monotype Sorts" pitchFamily="-84" charset="2"/>
              <a:buNone/>
              <a:tabLst>
                <a:tab pos="3649345" algn="ctr"/>
              </a:tabLst>
              <a:defRPr/>
            </a:pPr>
            <a:r>
              <a:rPr lang="en-US" altLang="en-US" dirty="0"/>
              <a:t>Suppose that the processes arrive in the order:</a:t>
            </a:r>
          </a:p>
          <a:p>
            <a:pPr>
              <a:buFont typeface="Monotype Sorts" pitchFamily="-84" charset="2"/>
              <a:buNone/>
              <a:tabLst>
                <a:tab pos="3649345" algn="ctr"/>
              </a:tabLst>
              <a:defRPr/>
            </a:pPr>
            <a:r>
              <a:rPr lang="en-US" altLang="en-US" dirty="0"/>
              <a:t>		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2</a:t>
            </a:r>
            <a:r>
              <a:rPr lang="en-US" altLang="en-US" dirty="0"/>
              <a:t> ,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3</a:t>
            </a:r>
            <a:r>
              <a:rPr lang="en-US" altLang="en-US" dirty="0"/>
              <a:t> ,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1</a:t>
            </a:r>
            <a:r>
              <a:rPr lang="en-US" altLang="en-US" dirty="0"/>
              <a:t> </a:t>
            </a:r>
          </a:p>
          <a:p>
            <a:pPr>
              <a:tabLst>
                <a:tab pos="3649345" algn="ctr"/>
              </a:tabLst>
              <a:defRPr/>
            </a:pPr>
            <a:r>
              <a:rPr lang="en-US" altLang="en-US" dirty="0"/>
              <a:t>The Gantt chart for the schedule is:</a:t>
            </a:r>
            <a:br>
              <a:rPr lang="en-US" altLang="en-US" dirty="0"/>
            </a:br>
            <a:endParaRPr lang="en-US" altLang="en-US" dirty="0"/>
          </a:p>
          <a:p>
            <a:pPr>
              <a:tabLst>
                <a:tab pos="3649345" algn="ctr"/>
              </a:tabLst>
              <a:defRPr/>
            </a:pPr>
            <a:endParaRPr lang="en-US" altLang="en-US" dirty="0"/>
          </a:p>
          <a:p>
            <a:pPr>
              <a:tabLst>
                <a:tab pos="3649345" algn="ctr"/>
              </a:tabLst>
              <a:defRPr/>
            </a:pPr>
            <a:endParaRPr lang="en-US" altLang="en-US" dirty="0"/>
          </a:p>
          <a:p>
            <a:pPr marL="0" indent="0">
              <a:buFont typeface="Monotype Sorts" pitchFamily="-84" charset="2"/>
              <a:buNone/>
              <a:tabLst>
                <a:tab pos="3649345" algn="ctr"/>
              </a:tabLst>
              <a:defRPr/>
            </a:pPr>
            <a:endParaRPr lang="en-US" altLang="en-US" dirty="0"/>
          </a:p>
          <a:p>
            <a:pPr>
              <a:tabLst>
                <a:tab pos="3649345" algn="ctr"/>
              </a:tabLst>
              <a:defRPr/>
            </a:pPr>
            <a:r>
              <a:rPr lang="en-US" altLang="en-US" dirty="0"/>
              <a:t>Waiting time for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1 </a:t>
            </a:r>
            <a:r>
              <a:rPr lang="en-US" altLang="en-US" i="1" dirty="0"/>
              <a:t>=</a:t>
            </a:r>
            <a:r>
              <a:rPr lang="en-US" altLang="en-US" dirty="0"/>
              <a:t> 6</a:t>
            </a:r>
            <a:r>
              <a:rPr lang="en-US" altLang="en-US" i="1" dirty="0"/>
              <a:t>;</a:t>
            </a:r>
            <a:r>
              <a:rPr lang="en-US" altLang="en-US" i="1" baseline="-25000" dirty="0"/>
              <a:t>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2</a:t>
            </a:r>
            <a:r>
              <a:rPr lang="en-US" altLang="en-US" dirty="0"/>
              <a:t> = 0</a:t>
            </a:r>
            <a:r>
              <a:rPr lang="en-US" altLang="en-US" i="1" baseline="-25000" dirty="0"/>
              <a:t>;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3 </a:t>
            </a:r>
            <a:r>
              <a:rPr lang="en-US" altLang="en-US" i="1" dirty="0"/>
              <a:t>= </a:t>
            </a:r>
            <a:r>
              <a:rPr lang="en-US" altLang="en-US" dirty="0"/>
              <a:t>3</a:t>
            </a:r>
            <a:endParaRPr lang="en-US" altLang="en-US" i="1" dirty="0"/>
          </a:p>
          <a:p>
            <a:pPr>
              <a:tabLst>
                <a:tab pos="3649345" algn="ctr"/>
              </a:tabLst>
              <a:defRPr/>
            </a:pPr>
            <a:r>
              <a:rPr lang="en-US" altLang="en-US" dirty="0"/>
              <a:t>Average waiting time:   (6 + 0 + 3)/3 = 3</a:t>
            </a:r>
          </a:p>
          <a:p>
            <a:pPr>
              <a:tabLst>
                <a:tab pos="3649345" algn="ctr"/>
              </a:tabLst>
              <a:defRPr/>
            </a:pPr>
            <a:r>
              <a:rPr lang="en-US" altLang="en-US" dirty="0"/>
              <a:t>Much better than previous case</a:t>
            </a:r>
          </a:p>
          <a:p>
            <a:pPr>
              <a:tabLst>
                <a:tab pos="3649345" algn="ctr"/>
              </a:tabLst>
              <a:defRPr/>
            </a:pPr>
            <a:r>
              <a:rPr lang="en-US" altLang="en-US" dirty="0"/>
              <a:t>BUT the average wait time is NOT minimal and is sensitive to variance in CPU burst times of processes. </a:t>
            </a:r>
          </a:p>
        </p:txBody>
      </p:sp>
      <p:pic>
        <p:nvPicPr>
          <p:cNvPr id="1434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2632075"/>
            <a:ext cx="7123113" cy="8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23582" y="5650173"/>
            <a:ext cx="7375881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Remember: FCFS Scheduling is nonpreemptive. Not suitable for timesharing systems.   Why not?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FCFS and the Convoy Effect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CPU-bound process (</a:t>
            </a:r>
            <a:r>
              <a:rPr lang="en-US" b="1" dirty="0"/>
              <a:t>A</a:t>
            </a:r>
            <a:r>
              <a:rPr lang="en-US" dirty="0"/>
              <a:t>) and many I/O bound processes</a:t>
            </a:r>
          </a:p>
          <a:p>
            <a:pPr>
              <a:buFont typeface="+mj-lt"/>
              <a:buAutoNum type="arabicPeriod"/>
            </a:pPr>
            <a:r>
              <a:rPr lang="en-US" dirty="0"/>
              <a:t>Process </a:t>
            </a:r>
            <a:r>
              <a:rPr lang="en-US" b="1" dirty="0"/>
              <a:t>A</a:t>
            </a:r>
            <a:r>
              <a:rPr lang="en-US" dirty="0"/>
              <a:t> gets and holds the CPU</a:t>
            </a:r>
          </a:p>
          <a:p>
            <a:pPr>
              <a:buFont typeface="+mj-lt"/>
              <a:buAutoNum type="arabicPeriod"/>
            </a:pPr>
            <a:r>
              <a:rPr lang="en-US" dirty="0"/>
              <a:t>All other process complete their I/O and enter ready queue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I/O devices are idle.</a:t>
            </a:r>
          </a:p>
          <a:p>
            <a:pPr>
              <a:buFont typeface="+mj-lt"/>
              <a:buAutoNum type="arabicPeriod"/>
            </a:pPr>
            <a:r>
              <a:rPr lang="en-US" dirty="0"/>
              <a:t>Process </a:t>
            </a:r>
            <a:r>
              <a:rPr lang="en-US" b="1" dirty="0"/>
              <a:t>A</a:t>
            </a:r>
            <a:r>
              <a:rPr lang="en-US" dirty="0"/>
              <a:t> finishes long CPU burst and moves to short I/O burst.</a:t>
            </a:r>
          </a:p>
          <a:p>
            <a:pPr>
              <a:buFont typeface="+mj-lt"/>
              <a:buAutoNum type="arabicPeriod"/>
            </a:pPr>
            <a:r>
              <a:rPr lang="en-US" dirty="0"/>
              <a:t>I/O bound processes complete their short CPU bursts and move to I/O queues.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CPU is idle.</a:t>
            </a:r>
          </a:p>
          <a:p>
            <a:pPr>
              <a:buFont typeface="+mj-lt"/>
              <a:buAutoNum type="arabicPeriod"/>
            </a:pPr>
            <a:r>
              <a:rPr lang="en-US" dirty="0"/>
              <a:t>Process </a:t>
            </a:r>
            <a:r>
              <a:rPr lang="en-US" b="1" dirty="0"/>
              <a:t>A</a:t>
            </a:r>
            <a:r>
              <a:rPr lang="en-US" dirty="0"/>
              <a:t> gets the CPU and keeps it while the other processes wait.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If only the I/O bound processes had gone first…</a:t>
            </a:r>
          </a:p>
        </p:txBody>
      </p:sp>
    </p:spTree>
    <p:extLst>
      <p:ext uri="{BB962C8B-B14F-4D97-AF65-F5344CB8AC3E}">
        <p14:creationId xmlns:p14="http://schemas.microsoft.com/office/powerpoint/2010/main" val="2418090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058863" y="188913"/>
            <a:ext cx="7704137" cy="576262"/>
          </a:xfrm>
        </p:spPr>
        <p:txBody>
          <a:bodyPr/>
          <a:lstStyle/>
          <a:p>
            <a:pPr eaLnBrk="1" hangingPunct="1"/>
            <a:r>
              <a:rPr lang="en-US" altLang="en-US"/>
              <a:t>Shortest-Job-First (SJF) Scheduling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8050" y="1233488"/>
            <a:ext cx="7143750" cy="4530725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dirty="0"/>
              <a:t>Associate with each process the length of its </a:t>
            </a:r>
            <a:r>
              <a:rPr lang="en-US" altLang="en-US" i="1" u="sng" dirty="0"/>
              <a:t>next</a:t>
            </a:r>
            <a:r>
              <a:rPr lang="en-US" altLang="en-US" dirty="0"/>
              <a:t> CPU burst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dirty="0"/>
              <a:t> Use these lengths to schedule the process with the shortest time 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altLang="en-US" dirty="0"/>
              <a:t>FCFS breaks the tie in case two have equal times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dirty="0"/>
              <a:t>SJF is optimal – gives minimum average waiting time for a given set of processes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dirty="0"/>
              <a:t>The difficulty is knowing the length of the next CPU request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altLang="en-US" dirty="0"/>
              <a:t>Could ask the </a:t>
            </a:r>
            <a:r>
              <a:rPr lang="en-US" altLang="en-US" dirty="0" smtClean="0"/>
              <a:t>user </a:t>
            </a:r>
            <a:r>
              <a:rPr lang="en-US" altLang="en-US" dirty="0" smtClean="0">
                <a:solidFill>
                  <a:srgbClr val="FF0000"/>
                </a:solidFill>
              </a:rPr>
              <a:t>or her</a:t>
            </a:r>
            <a:r>
              <a:rPr lang="en-US" altLang="en-US" dirty="0" smtClean="0"/>
              <a:t>…….</a:t>
            </a:r>
            <a:endParaRPr lang="en-US" alt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dirty="0"/>
              <a:t>A better name would be </a:t>
            </a:r>
            <a:r>
              <a:rPr lang="en-US" altLang="en-US" b="1" dirty="0">
                <a:solidFill>
                  <a:srgbClr val="0070C0"/>
                </a:solidFill>
              </a:rPr>
              <a:t>Shortest Next CPU Burst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altLang="en-US" b="1" dirty="0">
              <a:solidFill>
                <a:srgbClr val="0070C0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b="1" dirty="0">
                <a:solidFill>
                  <a:srgbClr val="0070C0"/>
                </a:solidFill>
              </a:rPr>
              <a:t>Let’s look at an example and compare SJF with FCFS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01858" y="5430129"/>
            <a:ext cx="772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SJF is a special case of the general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priority-scheduling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B15624F-2DB0-4924-86E4-BE4042F02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008" y="3563347"/>
            <a:ext cx="1489014" cy="12371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16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Example of SJF</a:t>
            </a:r>
          </a:p>
        </p:txBody>
      </p:sp>
      <p:sp>
        <p:nvSpPr>
          <p:cNvPr id="16387" name="Rectangle 36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/>
              <a:t>	      	                </a:t>
            </a:r>
            <a:r>
              <a:rPr lang="en-US" altLang="en-US" u="sng" dirty="0"/>
              <a:t>Process</a:t>
            </a:r>
            <a:r>
              <a:rPr lang="en-US" altLang="en-US" u="sng" dirty="0">
                <a:solidFill>
                  <a:schemeClr val="bg1"/>
                </a:solidFill>
              </a:rPr>
              <a:t>Arriva	l Time</a:t>
            </a:r>
            <a:r>
              <a:rPr lang="en-US" altLang="en-US" dirty="0"/>
              <a:t>	</a:t>
            </a:r>
            <a:r>
              <a:rPr lang="en-US" altLang="en-US" u="sng" dirty="0"/>
              <a:t>Burst Time</a:t>
            </a:r>
            <a:endParaRPr lang="en-US" altLang="en-US" dirty="0"/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/>
              <a:t>		            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1</a:t>
            </a:r>
            <a:r>
              <a:rPr lang="en-US" altLang="en-US" dirty="0"/>
              <a:t>	</a:t>
            </a:r>
            <a:r>
              <a:rPr lang="en-US" altLang="en-US" dirty="0">
                <a:solidFill>
                  <a:schemeClr val="bg1"/>
                </a:solidFill>
              </a:rPr>
              <a:t>0.0</a:t>
            </a:r>
            <a:r>
              <a:rPr lang="en-US" altLang="en-US" dirty="0"/>
              <a:t>	6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/>
              <a:t>		           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2 	</a:t>
            </a:r>
            <a:r>
              <a:rPr lang="en-US" altLang="en-US" dirty="0">
                <a:solidFill>
                  <a:schemeClr val="bg1"/>
                </a:solidFill>
              </a:rPr>
              <a:t>2.0</a:t>
            </a:r>
            <a:r>
              <a:rPr lang="en-US" altLang="en-US" dirty="0"/>
              <a:t>	8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/>
              <a:t>		           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3</a:t>
            </a:r>
            <a:r>
              <a:rPr lang="en-US" altLang="en-US" dirty="0"/>
              <a:t>	</a:t>
            </a:r>
            <a:r>
              <a:rPr lang="en-US" altLang="en-US" dirty="0">
                <a:solidFill>
                  <a:schemeClr val="bg1"/>
                </a:solidFill>
              </a:rPr>
              <a:t>4.0</a:t>
            </a:r>
            <a:r>
              <a:rPr lang="en-US" altLang="en-US" dirty="0"/>
              <a:t>	7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/>
              <a:t>		           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4</a:t>
            </a:r>
            <a:r>
              <a:rPr lang="en-US" altLang="en-US" dirty="0"/>
              <a:t>	</a:t>
            </a:r>
            <a:r>
              <a:rPr lang="en-US" altLang="en-US" dirty="0">
                <a:solidFill>
                  <a:schemeClr val="bg1"/>
                </a:solidFill>
              </a:rPr>
              <a:t>5.0</a:t>
            </a:r>
            <a:r>
              <a:rPr lang="en-US" altLang="en-US" dirty="0"/>
              <a:t>	3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endParaRPr lang="en-US" altLang="en-US" dirty="0"/>
          </a:p>
          <a:p>
            <a:pPr>
              <a:buFont typeface="Wingdings" panose="05000000000000000000" pitchFamily="2" charset="2"/>
              <a:buChar char="q"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/>
              <a:t>SJF scheduling is: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4,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1,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3,</a:t>
            </a:r>
            <a:r>
              <a:rPr lang="en-US" altLang="en-US" i="1" dirty="0"/>
              <a:t> P</a:t>
            </a:r>
            <a:r>
              <a:rPr lang="en-US" altLang="en-US" i="1" baseline="-25000" dirty="0"/>
              <a:t>2 </a:t>
            </a:r>
            <a:endParaRPr lang="en-US" altLang="en-US" dirty="0"/>
          </a:p>
          <a:p>
            <a:pPr>
              <a:buFont typeface="Wingdings" panose="05000000000000000000" pitchFamily="2" charset="2"/>
              <a:buChar char="q"/>
              <a:tabLst>
                <a:tab pos="1600200" algn="ctr"/>
                <a:tab pos="3251200" algn="ctr"/>
                <a:tab pos="5140325" algn="ctr"/>
              </a:tabLst>
            </a:pPr>
            <a:endParaRPr lang="en-US" altLang="en-US" dirty="0"/>
          </a:p>
          <a:p>
            <a:pPr>
              <a:buFont typeface="Wingdings" panose="05000000000000000000" pitchFamily="2" charset="2"/>
              <a:buChar char="q"/>
              <a:tabLst>
                <a:tab pos="1600200" algn="ctr"/>
                <a:tab pos="3251200" algn="ctr"/>
                <a:tab pos="5140325" algn="ctr"/>
              </a:tabLst>
            </a:pPr>
            <a:endParaRPr lang="en-US" altLang="en-US" dirty="0"/>
          </a:p>
          <a:p>
            <a:pPr>
              <a:buFont typeface="Wingdings" panose="05000000000000000000" pitchFamily="2" charset="2"/>
              <a:buChar char="q"/>
              <a:tabLst>
                <a:tab pos="1600200" algn="ctr"/>
                <a:tab pos="3251200" algn="ctr"/>
                <a:tab pos="5140325" algn="ctr"/>
              </a:tabLst>
            </a:pPr>
            <a:endParaRPr lang="en-US" altLang="en-US" dirty="0"/>
          </a:p>
          <a:p>
            <a:pPr>
              <a:buFont typeface="Wingdings" panose="05000000000000000000" pitchFamily="2" charset="2"/>
              <a:buChar char="q"/>
              <a:tabLst>
                <a:tab pos="1600200" algn="ctr"/>
                <a:tab pos="3251200" algn="ctr"/>
                <a:tab pos="5140325" algn="ctr"/>
              </a:tabLst>
            </a:pPr>
            <a:endParaRPr lang="en-US" altLang="en-US" dirty="0"/>
          </a:p>
          <a:p>
            <a:pPr>
              <a:buFont typeface="Wingdings" panose="05000000000000000000" pitchFamily="2" charset="2"/>
              <a:buChar char="q"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/>
              <a:t>Average waiting time = (3 + 16 + 9 + 0) / 4 = 7</a:t>
            </a:r>
          </a:p>
          <a:p>
            <a:pPr>
              <a:buFont typeface="Wingdings" panose="05000000000000000000" pitchFamily="2" charset="2"/>
              <a:buChar char="q"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/>
              <a:t>Average waiting time under FCFS would have been 10.25 </a:t>
            </a:r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 i="1" baseline="-25000" dirty="0"/>
          </a:p>
        </p:txBody>
      </p:sp>
      <p:pic>
        <p:nvPicPr>
          <p:cNvPr id="1638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63" y="4076700"/>
            <a:ext cx="6796087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>
          <a:xfrm>
            <a:off x="1279525" y="153988"/>
            <a:ext cx="7772400" cy="611187"/>
          </a:xfrm>
        </p:spPr>
        <p:txBody>
          <a:bodyPr/>
          <a:lstStyle/>
          <a:p>
            <a:pPr eaLnBrk="1" hangingPunct="1"/>
            <a:r>
              <a:rPr lang="en-US" altLang="en-US"/>
              <a:t>Determining Length of Next CPU Burst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7750" y="1233488"/>
            <a:ext cx="7435850" cy="4935537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  <a:defRPr/>
            </a:pPr>
            <a:r>
              <a:rPr lang="en-US" altLang="en-US" dirty="0"/>
              <a:t>Works best for </a:t>
            </a:r>
            <a:r>
              <a:rPr lang="en-US" altLang="en-US" i="1" dirty="0"/>
              <a:t>long term </a:t>
            </a:r>
            <a:r>
              <a:rPr lang="en-US" altLang="en-US" dirty="0"/>
              <a:t>scheduling and where users specify process time limits. </a:t>
            </a:r>
          </a:p>
          <a:p>
            <a:pPr>
              <a:buFont typeface="Wingdings" panose="05000000000000000000" pitchFamily="2" charset="2"/>
              <a:buChar char="q"/>
              <a:defRPr/>
            </a:pPr>
            <a:r>
              <a:rPr lang="en-US" altLang="en-US" dirty="0"/>
              <a:t>But we need a </a:t>
            </a:r>
            <a:r>
              <a:rPr lang="en-US" altLang="en-US" i="1" u="sng" dirty="0"/>
              <a:t>short-term</a:t>
            </a:r>
            <a:r>
              <a:rPr lang="en-US" altLang="en-US" dirty="0"/>
              <a:t> scheduling algorithm!!</a:t>
            </a:r>
          </a:p>
          <a:p>
            <a:pPr>
              <a:buFont typeface="Wingdings" panose="05000000000000000000" pitchFamily="2" charset="2"/>
              <a:buChar char="q"/>
              <a:defRPr/>
            </a:pPr>
            <a:r>
              <a:rPr lang="en-US" altLang="en-US" dirty="0"/>
              <a:t>Can only estimate the length – should be similar to the previous one</a:t>
            </a:r>
          </a:p>
          <a:p>
            <a:pPr lvl="1">
              <a:buFont typeface="Wingdings" panose="05000000000000000000" pitchFamily="2" charset="2"/>
              <a:buChar char="q"/>
              <a:defRPr/>
            </a:pPr>
            <a:r>
              <a:rPr lang="en-US" altLang="en-US" dirty="0"/>
              <a:t>Then pick process with shortest predicted next CPU burst</a:t>
            </a:r>
          </a:p>
          <a:p>
            <a:pPr>
              <a:buFont typeface="Wingdings" panose="05000000000000000000" pitchFamily="2" charset="2"/>
              <a:buChar char="q"/>
              <a:defRPr/>
            </a:pPr>
            <a:r>
              <a:rPr lang="en-US" altLang="en-US" dirty="0"/>
              <a:t>Can be done by using the length of previous CPU bursts</a:t>
            </a:r>
          </a:p>
          <a:p>
            <a:pPr lvl="1">
              <a:buFont typeface="Monotype Sorts" pitchFamily="-84" charset="2"/>
              <a:buNone/>
              <a:defRPr/>
            </a:pPr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B8B734F-D08A-4208-9B19-647B80FE0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092" y="3701256"/>
            <a:ext cx="5057775" cy="19907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950913" y="-17463"/>
            <a:ext cx="8223250" cy="677863"/>
          </a:xfrm>
        </p:spPr>
        <p:txBody>
          <a:bodyPr/>
          <a:lstStyle/>
          <a:p>
            <a:pPr eaLnBrk="1" hangingPunct="1"/>
            <a:r>
              <a:rPr lang="en-US" altLang="en-US" sz="2400"/>
              <a:t>Prediction of the Length of the Next CPU Burst</a:t>
            </a:r>
          </a:p>
        </p:txBody>
      </p:sp>
      <p:pic>
        <p:nvPicPr>
          <p:cNvPr id="17411" name="Picture 1" descr="6_0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0" y="1282700"/>
            <a:ext cx="5387975" cy="438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71248" y="5827594"/>
            <a:ext cx="1624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6267" r="11613" b="10364"/>
          <a:stretch/>
        </p:blipFill>
        <p:spPr>
          <a:xfrm>
            <a:off x="4230741" y="5827594"/>
            <a:ext cx="252548" cy="2389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01878" y="5753163"/>
            <a:ext cx="1520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= 1/2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072270" y="5753163"/>
            <a:ext cx="1446028" cy="44376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362075" y="201613"/>
            <a:ext cx="7451725" cy="576262"/>
          </a:xfrm>
        </p:spPr>
        <p:txBody>
          <a:bodyPr/>
          <a:lstStyle/>
          <a:p>
            <a:pPr eaLnBrk="1" hangingPunct="1"/>
            <a:r>
              <a:rPr lang="en-US" altLang="en-US"/>
              <a:t>Examples of Exponential Averaging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8050" y="1233488"/>
            <a:ext cx="7245350" cy="45307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 =0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</a:t>
            </a:r>
            <a:r>
              <a:rPr lang="en-US" altLang="en-US" baseline="-25000">
                <a:sym typeface="Symbol" panose="05050102010706020507" pitchFamily="18" charset="2"/>
              </a:rPr>
              <a:t>n+1</a:t>
            </a:r>
            <a:r>
              <a:rPr lang="en-US" altLang="en-US">
                <a:sym typeface="Symbol" panose="05050102010706020507" pitchFamily="18" charset="2"/>
              </a:rPr>
              <a:t> = </a:t>
            </a:r>
            <a:r>
              <a:rPr lang="en-US" altLang="en-US" baseline="-25000">
                <a:sym typeface="Symbol" panose="05050102010706020507" pitchFamily="18" charset="2"/>
              </a:rPr>
              <a:t>n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Recent history does not count</a:t>
            </a:r>
          </a:p>
          <a:p>
            <a:pPr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 =1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 </a:t>
            </a:r>
            <a:r>
              <a:rPr lang="en-US" altLang="en-US" baseline="-25000">
                <a:sym typeface="Symbol" panose="05050102010706020507" pitchFamily="18" charset="2"/>
              </a:rPr>
              <a:t>n+1</a:t>
            </a:r>
            <a:r>
              <a:rPr lang="en-US" altLang="en-US">
                <a:sym typeface="Symbol" panose="05050102010706020507" pitchFamily="18" charset="2"/>
              </a:rPr>
              <a:t> =  </a:t>
            </a:r>
            <a:r>
              <a:rPr lang="en-US" altLang="en-US" i="1">
                <a:sym typeface="Symbol" panose="05050102010706020507" pitchFamily="18" charset="2"/>
              </a:rPr>
              <a:t>t</a:t>
            </a:r>
            <a:r>
              <a:rPr lang="en-US" altLang="en-US" baseline="-25000">
                <a:sym typeface="Symbol" panose="05050102010706020507" pitchFamily="18" charset="2"/>
              </a:rPr>
              <a:t>n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Only the actual last CPU burst counts</a:t>
            </a:r>
          </a:p>
          <a:p>
            <a:pPr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If we expand the formula, we get:</a:t>
            </a:r>
          </a:p>
          <a:p>
            <a:pPr lvl="2">
              <a:lnSpc>
                <a:spcPct val="90000"/>
              </a:lnSpc>
              <a:buFont typeface="Webdings" panose="05030102010509060703" pitchFamily="18" charset="2"/>
              <a:buNone/>
            </a:pPr>
            <a:r>
              <a:rPr lang="en-US" altLang="en-US">
                <a:sym typeface="Symbol" panose="05050102010706020507" pitchFamily="18" charset="2"/>
              </a:rPr>
              <a:t></a:t>
            </a:r>
            <a:r>
              <a:rPr lang="en-US" altLang="en-US" i="1" baseline="-25000">
                <a:sym typeface="Symbol" panose="05050102010706020507" pitchFamily="18" charset="2"/>
              </a:rPr>
              <a:t>n</a:t>
            </a:r>
            <a:r>
              <a:rPr lang="en-US" altLang="en-US" baseline="-25000">
                <a:sym typeface="Symbol" panose="05050102010706020507" pitchFamily="18" charset="2"/>
              </a:rPr>
              <a:t>+1</a:t>
            </a:r>
            <a:r>
              <a:rPr lang="en-US" altLang="en-US">
                <a:sym typeface="Symbol" panose="05050102010706020507" pitchFamily="18" charset="2"/>
              </a:rPr>
              <a:t> =  t</a:t>
            </a:r>
            <a:r>
              <a:rPr lang="en-US" altLang="en-US" i="1" baseline="-25000">
                <a:sym typeface="Symbol" panose="05050102010706020507" pitchFamily="18" charset="2"/>
              </a:rPr>
              <a:t>n</a:t>
            </a:r>
            <a:r>
              <a:rPr lang="en-US" altLang="en-US">
                <a:sym typeface="Symbol" panose="05050102010706020507" pitchFamily="18" charset="2"/>
              </a:rPr>
              <a:t>+(1</a:t>
            </a:r>
            <a:r>
              <a:rPr lang="en-US" altLang="en-US" i="1">
                <a:sym typeface="Symbol" panose="05050102010706020507" pitchFamily="18" charset="2"/>
              </a:rPr>
              <a:t> - </a:t>
            </a:r>
            <a:r>
              <a:rPr lang="en-US" altLang="en-US">
                <a:sym typeface="Symbol" panose="05050102010706020507" pitchFamily="18" charset="2"/>
              </a:rPr>
              <a:t></a:t>
            </a:r>
            <a:r>
              <a:rPr lang="en-US" altLang="en-US" i="1">
                <a:sym typeface="Symbol" panose="05050102010706020507" pitchFamily="18" charset="2"/>
              </a:rPr>
              <a:t>)</a:t>
            </a:r>
            <a:r>
              <a:rPr lang="en-US" altLang="en-US">
                <a:sym typeface="Symbol" panose="05050102010706020507" pitchFamily="18" charset="2"/>
              </a:rPr>
              <a:t> </a:t>
            </a:r>
            <a:r>
              <a:rPr lang="en-US" altLang="en-US" i="1">
                <a:sym typeface="Symbol" panose="05050102010706020507" pitchFamily="18" charset="2"/>
              </a:rPr>
              <a:t>t</a:t>
            </a:r>
            <a:r>
              <a:rPr lang="en-US" altLang="en-US" i="1" baseline="-25000">
                <a:sym typeface="Symbol" panose="05050102010706020507" pitchFamily="18" charset="2"/>
              </a:rPr>
              <a:t>n</a:t>
            </a:r>
            <a:r>
              <a:rPr lang="en-US" altLang="en-US" i="1">
                <a:sym typeface="Symbol" panose="05050102010706020507" pitchFamily="18" charset="2"/>
              </a:rPr>
              <a:t> </a:t>
            </a:r>
            <a:r>
              <a:rPr lang="en-US" altLang="en-US" baseline="-25000">
                <a:sym typeface="Symbol" panose="05050102010706020507" pitchFamily="18" charset="2"/>
              </a:rPr>
              <a:t>-1</a:t>
            </a:r>
            <a:r>
              <a:rPr lang="en-US" altLang="en-US" i="1" baseline="-25000">
                <a:sym typeface="Symbol" panose="05050102010706020507" pitchFamily="18" charset="2"/>
              </a:rPr>
              <a:t> </a:t>
            </a:r>
            <a:r>
              <a:rPr lang="en-US" altLang="en-US">
                <a:sym typeface="Symbol" panose="05050102010706020507" pitchFamily="18" charset="2"/>
              </a:rPr>
              <a:t>+ …</a:t>
            </a:r>
          </a:p>
          <a:p>
            <a:pPr lvl="2">
              <a:lnSpc>
                <a:spcPct val="90000"/>
              </a:lnSpc>
              <a:buFont typeface="Webdings" panose="05030102010509060703" pitchFamily="18" charset="2"/>
              <a:buNone/>
            </a:pPr>
            <a:r>
              <a:rPr lang="en-US" altLang="en-US">
                <a:sym typeface="Symbol" panose="05050102010706020507" pitchFamily="18" charset="2"/>
              </a:rPr>
              <a:t>            </a:t>
            </a:r>
            <a:r>
              <a:rPr lang="en-US" altLang="en-US" i="1">
                <a:sym typeface="Symbol" panose="05050102010706020507" pitchFamily="18" charset="2"/>
              </a:rPr>
              <a:t>+(</a:t>
            </a:r>
            <a:r>
              <a:rPr lang="en-US" altLang="en-US">
                <a:sym typeface="Symbol" panose="05050102010706020507" pitchFamily="18" charset="2"/>
              </a:rPr>
              <a:t>1 -  </a:t>
            </a:r>
            <a:r>
              <a:rPr lang="en-US" altLang="en-US" i="1">
                <a:sym typeface="Symbol" panose="05050102010706020507" pitchFamily="18" charset="2"/>
              </a:rPr>
              <a:t>)</a:t>
            </a:r>
            <a:r>
              <a:rPr lang="en-US" altLang="en-US" i="1" baseline="30000">
                <a:sym typeface="Symbol" panose="05050102010706020507" pitchFamily="18" charset="2"/>
              </a:rPr>
              <a:t>j</a:t>
            </a:r>
            <a:r>
              <a:rPr lang="en-US" altLang="en-US" baseline="30000">
                <a:sym typeface="Symbol" panose="05050102010706020507" pitchFamily="18" charset="2"/>
              </a:rPr>
              <a:t> </a:t>
            </a:r>
            <a:r>
              <a:rPr lang="en-US" altLang="en-US">
                <a:sym typeface="Symbol" panose="05050102010706020507" pitchFamily="18" charset="2"/>
              </a:rPr>
              <a:t> </a:t>
            </a:r>
            <a:r>
              <a:rPr lang="en-US" altLang="en-US" i="1">
                <a:sym typeface="Symbol" panose="05050102010706020507" pitchFamily="18" charset="2"/>
              </a:rPr>
              <a:t>t</a:t>
            </a:r>
            <a:r>
              <a:rPr lang="en-US" altLang="en-US" i="1" baseline="-25000">
                <a:sym typeface="Symbol" panose="05050102010706020507" pitchFamily="18" charset="2"/>
              </a:rPr>
              <a:t>n</a:t>
            </a:r>
            <a:r>
              <a:rPr lang="en-US" altLang="en-US">
                <a:sym typeface="Symbol" panose="05050102010706020507" pitchFamily="18" charset="2"/>
              </a:rPr>
              <a:t> </a:t>
            </a:r>
            <a:r>
              <a:rPr lang="en-US" altLang="en-US" baseline="-25000">
                <a:sym typeface="Symbol" panose="05050102010706020507" pitchFamily="18" charset="2"/>
              </a:rPr>
              <a:t>-</a:t>
            </a:r>
            <a:r>
              <a:rPr lang="en-US" altLang="en-US" i="1" baseline="-25000">
                <a:sym typeface="Symbol" panose="05050102010706020507" pitchFamily="18" charset="2"/>
              </a:rPr>
              <a:t>j</a:t>
            </a:r>
            <a:r>
              <a:rPr lang="en-US" altLang="en-US" i="1">
                <a:sym typeface="Symbol" panose="05050102010706020507" pitchFamily="18" charset="2"/>
              </a:rPr>
              <a:t> </a:t>
            </a:r>
            <a:r>
              <a:rPr lang="en-US" altLang="en-US">
                <a:sym typeface="Symbol" panose="05050102010706020507" pitchFamily="18" charset="2"/>
              </a:rPr>
              <a:t>+ …</a:t>
            </a:r>
          </a:p>
          <a:p>
            <a:pPr lvl="2">
              <a:lnSpc>
                <a:spcPct val="90000"/>
              </a:lnSpc>
              <a:buFont typeface="Webdings" panose="05030102010509060703" pitchFamily="18" charset="2"/>
              <a:buNone/>
            </a:pPr>
            <a:r>
              <a:rPr lang="en-US" altLang="en-US">
                <a:sym typeface="Symbol" panose="05050102010706020507" pitchFamily="18" charset="2"/>
              </a:rPr>
              <a:t>            </a:t>
            </a:r>
            <a:r>
              <a:rPr lang="en-US" altLang="en-US" i="1">
                <a:sym typeface="Symbol" panose="05050102010706020507" pitchFamily="18" charset="2"/>
              </a:rPr>
              <a:t>+(</a:t>
            </a:r>
            <a:r>
              <a:rPr lang="en-US" altLang="en-US">
                <a:sym typeface="Symbol" panose="05050102010706020507" pitchFamily="18" charset="2"/>
              </a:rPr>
              <a:t>1 -  </a:t>
            </a:r>
            <a:r>
              <a:rPr lang="en-US" altLang="en-US" i="1">
                <a:sym typeface="Symbol" panose="05050102010706020507" pitchFamily="18" charset="2"/>
              </a:rPr>
              <a:t>)</a:t>
            </a:r>
            <a:r>
              <a:rPr lang="en-US" altLang="en-US" i="1" baseline="30000">
                <a:sym typeface="Symbol" panose="05050102010706020507" pitchFamily="18" charset="2"/>
              </a:rPr>
              <a:t>n</a:t>
            </a:r>
            <a:r>
              <a:rPr lang="en-US" altLang="en-US" baseline="30000">
                <a:sym typeface="Symbol" panose="05050102010706020507" pitchFamily="18" charset="2"/>
              </a:rPr>
              <a:t> +1 </a:t>
            </a:r>
            <a:r>
              <a:rPr lang="en-US" altLang="en-US">
                <a:sym typeface="Symbol" panose="05050102010706020507" pitchFamily="18" charset="2"/>
              </a:rPr>
              <a:t></a:t>
            </a:r>
            <a:r>
              <a:rPr lang="en-US" altLang="en-US" baseline="-25000">
                <a:sym typeface="Symbol" panose="05050102010706020507" pitchFamily="18" charset="2"/>
              </a:rPr>
              <a:t>0</a:t>
            </a:r>
            <a:br>
              <a:rPr lang="en-US" altLang="en-US" baseline="-25000">
                <a:sym typeface="Symbol" panose="05050102010706020507" pitchFamily="18" charset="2"/>
              </a:rPr>
            </a:br>
            <a:endParaRPr lang="en-US" altLang="en-US" baseline="-2500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Since both  and (1 - ) are less than or equal to 1, each successive term has less weight than its predecessor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>
              <a:sym typeface="Symbol" panose="05050102010706020507" pitchFamily="18" charset="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39E7AB-F187-41F6-A5FD-34CE4A047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Preemptive SJF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4E2C759-880C-472D-A47C-147F6038A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SJF algorithm can be preemptive or nonpreemptive. </a:t>
            </a:r>
          </a:p>
          <a:p>
            <a:r>
              <a:rPr lang="en-US" dirty="0"/>
              <a:t>The choice arises when a new process arrives at the ready queue while a process is still executing.</a:t>
            </a:r>
          </a:p>
          <a:p>
            <a:r>
              <a:rPr lang="en-US" dirty="0"/>
              <a:t>The next CPU burst of the newly arrived process may be shorter than what is left of the currently executing process. </a:t>
            </a:r>
          </a:p>
          <a:p>
            <a:r>
              <a:rPr lang="en-US" dirty="0"/>
              <a:t>A preemptive SJF algorithm will preempt the currently executing process</a:t>
            </a:r>
          </a:p>
          <a:p>
            <a:r>
              <a:rPr lang="en-US" dirty="0"/>
              <a:t>A nonpreemptive SJF algorithm will allow the currently executing process to finish its CPU burst. </a:t>
            </a:r>
          </a:p>
          <a:p>
            <a:r>
              <a:rPr lang="en-US" dirty="0"/>
              <a:t>Preemptive SJF is sometimes call </a:t>
            </a:r>
            <a:r>
              <a:rPr lang="en-US" dirty="0">
                <a:solidFill>
                  <a:srgbClr val="FF0000"/>
                </a:solidFill>
              </a:rPr>
              <a:t>Shortest Remaining Time First </a:t>
            </a:r>
            <a:r>
              <a:rPr lang="en-US" dirty="0"/>
              <a:t>scheduling. </a:t>
            </a:r>
            <a:r>
              <a:rPr lang="en-US" dirty="0" smtClean="0">
                <a:solidFill>
                  <a:srgbClr val="FF0000"/>
                </a:solidFill>
              </a:rPr>
              <a:t>Why?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407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176213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/>
              <a:t>Chapter 6:  CPU Scheduling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7250" y="1195388"/>
            <a:ext cx="7335838" cy="3773487"/>
          </a:xfrm>
        </p:spPr>
        <p:txBody>
          <a:bodyPr/>
          <a:lstStyle/>
          <a:p>
            <a:r>
              <a:rPr lang="en-US" altLang="en-US"/>
              <a:t>Basic Concepts</a:t>
            </a:r>
          </a:p>
          <a:p>
            <a:r>
              <a:rPr lang="en-US" altLang="en-US"/>
              <a:t>Scheduling Criteria </a:t>
            </a:r>
          </a:p>
          <a:p>
            <a:r>
              <a:rPr lang="en-US" altLang="en-US"/>
              <a:t>Scheduling Algorithms</a:t>
            </a:r>
          </a:p>
          <a:p>
            <a:r>
              <a:rPr lang="en-US" altLang="en-US"/>
              <a:t>Thread Scheduling</a:t>
            </a:r>
          </a:p>
          <a:p>
            <a:r>
              <a:rPr lang="en-US" altLang="en-US"/>
              <a:t>Multiple-Processor Scheduling</a:t>
            </a:r>
          </a:p>
          <a:p>
            <a:r>
              <a:rPr lang="en-US" altLang="en-US"/>
              <a:t>Real-Time CPU Scheduling</a:t>
            </a:r>
          </a:p>
          <a:p>
            <a:r>
              <a:rPr lang="en-US" altLang="en-US"/>
              <a:t>Operating Systems Examples</a:t>
            </a:r>
          </a:p>
          <a:p>
            <a:r>
              <a:rPr lang="en-US" altLang="en-US"/>
              <a:t>Algorithm Evaluation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92200" y="277813"/>
            <a:ext cx="7594600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Example of Shortest-remaining-time-first</a:t>
            </a:r>
          </a:p>
        </p:txBody>
      </p:sp>
      <p:sp>
        <p:nvSpPr>
          <p:cNvPr id="19459" name="Rectangle 36"/>
          <p:cNvSpPr>
            <a:spLocks noGrp="1" noChangeArrowheads="1"/>
          </p:cNvSpPr>
          <p:nvPr>
            <p:ph type="body" idx="1"/>
          </p:nvPr>
        </p:nvSpPr>
        <p:spPr>
          <a:xfrm>
            <a:off x="1073149" y="1233488"/>
            <a:ext cx="7853567" cy="4530725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dirty="0"/>
              <a:t>Now we add the concepts of varying arrival times and preemption to the analysis</a:t>
            </a:r>
          </a:p>
          <a:p>
            <a:pPr>
              <a:buFont typeface="Monotype Sorts" pitchFamily="-84" charset="2"/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dirty="0"/>
              <a:t>		         </a:t>
            </a:r>
            <a:r>
              <a:rPr lang="en-US" altLang="en-US" u="sng" dirty="0"/>
              <a:t>Process</a:t>
            </a:r>
            <a:r>
              <a:rPr lang="en-US" altLang="en-US" u="sng" dirty="0">
                <a:solidFill>
                  <a:schemeClr val="bg1"/>
                </a:solidFill>
              </a:rPr>
              <a:t>A	arri </a:t>
            </a:r>
            <a:r>
              <a:rPr lang="en-US" altLang="en-US" i="1" u="sng" dirty="0"/>
              <a:t>Arrival </a:t>
            </a:r>
            <a:r>
              <a:rPr lang="en-US" altLang="en-US" u="sng" dirty="0"/>
              <a:t>Time</a:t>
            </a:r>
            <a:r>
              <a:rPr lang="en-US" altLang="en-US" u="sng" dirty="0">
                <a:solidFill>
                  <a:schemeClr val="bg1"/>
                </a:solidFill>
              </a:rPr>
              <a:t>T</a:t>
            </a:r>
            <a:r>
              <a:rPr lang="en-US" altLang="en-US" dirty="0"/>
              <a:t>	</a:t>
            </a:r>
            <a:r>
              <a:rPr lang="en-US" altLang="en-US" u="sng" dirty="0"/>
              <a:t>Burst Time</a:t>
            </a:r>
            <a:endParaRPr lang="en-US" altLang="en-US" dirty="0"/>
          </a:p>
          <a:p>
            <a:pPr>
              <a:buFont typeface="Monotype Sorts" pitchFamily="-84" charset="2"/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dirty="0"/>
              <a:t>		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1</a:t>
            </a:r>
            <a:r>
              <a:rPr lang="en-US" altLang="en-US" dirty="0"/>
              <a:t>	</a:t>
            </a:r>
            <a:r>
              <a:rPr lang="en-US" altLang="en-US" dirty="0">
                <a:solidFill>
                  <a:srgbClr val="000000"/>
                </a:solidFill>
              </a:rPr>
              <a:t>0</a:t>
            </a:r>
            <a:r>
              <a:rPr lang="en-US" altLang="en-US" dirty="0"/>
              <a:t>	8</a:t>
            </a:r>
          </a:p>
          <a:p>
            <a:pPr>
              <a:buFont typeface="Monotype Sorts" pitchFamily="-84" charset="2"/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dirty="0"/>
              <a:t>		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2 	</a:t>
            </a:r>
            <a:r>
              <a:rPr lang="en-US" altLang="en-US" dirty="0">
                <a:solidFill>
                  <a:srgbClr val="000000"/>
                </a:solidFill>
              </a:rPr>
              <a:t>1</a:t>
            </a:r>
            <a:r>
              <a:rPr lang="en-US" altLang="en-US" dirty="0"/>
              <a:t>	4</a:t>
            </a:r>
          </a:p>
          <a:p>
            <a:pPr>
              <a:buFont typeface="Monotype Sorts" pitchFamily="-84" charset="2"/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dirty="0"/>
              <a:t>		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3</a:t>
            </a:r>
            <a:r>
              <a:rPr lang="en-US" altLang="en-US" dirty="0"/>
              <a:t>	</a:t>
            </a:r>
            <a:r>
              <a:rPr lang="en-US" altLang="en-US" dirty="0">
                <a:solidFill>
                  <a:srgbClr val="000000"/>
                </a:solidFill>
              </a:rPr>
              <a:t>2</a:t>
            </a:r>
            <a:r>
              <a:rPr lang="en-US" altLang="en-US" dirty="0"/>
              <a:t>	9</a:t>
            </a:r>
          </a:p>
          <a:p>
            <a:pPr>
              <a:buFont typeface="Monotype Sorts" pitchFamily="-84" charset="2"/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dirty="0"/>
              <a:t>		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4</a:t>
            </a:r>
            <a:r>
              <a:rPr lang="en-US" altLang="en-US" dirty="0"/>
              <a:t>	</a:t>
            </a:r>
            <a:r>
              <a:rPr lang="en-US" altLang="en-US" dirty="0">
                <a:solidFill>
                  <a:srgbClr val="000000"/>
                </a:solidFill>
              </a:rPr>
              <a:t>3</a:t>
            </a:r>
            <a:r>
              <a:rPr lang="en-US" altLang="en-US" dirty="0"/>
              <a:t>	5</a:t>
            </a:r>
          </a:p>
          <a:p>
            <a:pPr>
              <a:buFont typeface="Wingdings" panose="05000000000000000000" pitchFamily="2" charset="2"/>
              <a:buChar char="q"/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i="1" dirty="0"/>
              <a:t>Preemptive </a:t>
            </a:r>
            <a:r>
              <a:rPr lang="en-US" altLang="en-US" dirty="0"/>
              <a:t>SJF Gantt Chart</a:t>
            </a:r>
          </a:p>
          <a:p>
            <a:pPr>
              <a:tabLst>
                <a:tab pos="1601312" algn="ctr"/>
                <a:tab pos="3252629" algn="ctr"/>
                <a:tab pos="5141754" algn="ctr"/>
              </a:tabLst>
              <a:defRPr/>
            </a:pPr>
            <a:endParaRPr lang="en-US" altLang="en-US" dirty="0"/>
          </a:p>
          <a:p>
            <a:pPr>
              <a:tabLst>
                <a:tab pos="1601312" algn="ctr"/>
                <a:tab pos="3252629" algn="ctr"/>
                <a:tab pos="5141754" algn="ctr"/>
              </a:tabLst>
              <a:defRPr/>
            </a:pPr>
            <a:endParaRPr lang="en-US" altLang="en-US" dirty="0"/>
          </a:p>
          <a:p>
            <a:pPr marL="0" indent="0">
              <a:buFont typeface="Monotype Sorts" pitchFamily="-84" charset="2"/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endParaRPr lang="en-US" altLang="en-US" dirty="0"/>
          </a:p>
          <a:p>
            <a:pPr>
              <a:buFont typeface="Wingdings" panose="05000000000000000000" pitchFamily="2" charset="2"/>
              <a:buChar char="q"/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dirty="0"/>
              <a:t>Average waiting time = [(10-</a:t>
            </a:r>
            <a:r>
              <a:rPr lang="en-US" altLang="en-US" dirty="0">
                <a:solidFill>
                  <a:srgbClr val="0070C0"/>
                </a:solidFill>
              </a:rPr>
              <a:t>1</a:t>
            </a:r>
            <a:r>
              <a:rPr lang="en-US" altLang="en-US" dirty="0"/>
              <a:t>)+(1-1)+(17-2)+(5-3)]/4 = 26/4 = 6.5 </a:t>
            </a:r>
            <a:r>
              <a:rPr lang="en-US" altLang="en-US" dirty="0" err="1"/>
              <a:t>msec</a:t>
            </a:r>
            <a:r>
              <a:rPr lang="en-US" altLang="en-US" dirty="0"/>
              <a:t>                                  </a:t>
            </a:r>
            <a:r>
              <a:rPr lang="en-US" altLang="en-US" dirty="0" smtClean="0"/>
              <a:t>        		                       </a:t>
            </a:r>
            <a:r>
              <a:rPr lang="en-US" altLang="en-US" i="1" dirty="0" smtClean="0">
                <a:solidFill>
                  <a:srgbClr val="FF0000"/>
                </a:solidFill>
              </a:rPr>
              <a:t>P</a:t>
            </a:r>
            <a:r>
              <a:rPr lang="en-US" altLang="en-US" i="1" baseline="-25000" dirty="0" smtClean="0">
                <a:solidFill>
                  <a:srgbClr val="FF0000"/>
                </a:solidFill>
              </a:rPr>
              <a:t>1</a:t>
            </a:r>
            <a:r>
              <a:rPr lang="en-US" altLang="en-US" dirty="0" smtClean="0">
                <a:solidFill>
                  <a:srgbClr val="FF0000"/>
                </a:solidFill>
              </a:rPr>
              <a:t>        </a:t>
            </a:r>
            <a:r>
              <a:rPr lang="en-US" altLang="en-US" i="1" dirty="0">
                <a:solidFill>
                  <a:srgbClr val="FF0000"/>
                </a:solidFill>
              </a:rPr>
              <a:t>P</a:t>
            </a:r>
            <a:r>
              <a:rPr lang="en-US" altLang="en-US" i="1" baseline="-25000" dirty="0">
                <a:solidFill>
                  <a:srgbClr val="FF0000"/>
                </a:solidFill>
              </a:rPr>
              <a:t>2</a:t>
            </a:r>
            <a:r>
              <a:rPr lang="en-US" altLang="en-US" dirty="0">
                <a:solidFill>
                  <a:srgbClr val="FF0000"/>
                </a:solidFill>
              </a:rPr>
              <a:t>       </a:t>
            </a:r>
            <a:r>
              <a:rPr lang="en-US" altLang="en-US" i="1" dirty="0">
                <a:solidFill>
                  <a:srgbClr val="FF0000"/>
                </a:solidFill>
              </a:rPr>
              <a:t>P</a:t>
            </a:r>
            <a:r>
              <a:rPr lang="en-US" altLang="en-US" i="1" baseline="-25000" dirty="0">
                <a:solidFill>
                  <a:srgbClr val="FF0000"/>
                </a:solidFill>
              </a:rPr>
              <a:t>3</a:t>
            </a:r>
            <a:r>
              <a:rPr lang="en-US" altLang="en-US" dirty="0">
                <a:solidFill>
                  <a:srgbClr val="FF0000"/>
                </a:solidFill>
              </a:rPr>
              <a:t>      </a:t>
            </a:r>
            <a:r>
              <a:rPr lang="en-US" altLang="en-US" i="1" dirty="0">
                <a:solidFill>
                  <a:srgbClr val="FF0000"/>
                </a:solidFill>
              </a:rPr>
              <a:t>P</a:t>
            </a:r>
            <a:r>
              <a:rPr lang="en-US" altLang="en-US" i="1" baseline="-25000" dirty="0">
                <a:solidFill>
                  <a:srgbClr val="FF0000"/>
                </a:solidFill>
              </a:rPr>
              <a:t>4</a:t>
            </a:r>
            <a:endParaRPr lang="en-US" altLang="en-US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q"/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dirty="0"/>
              <a:t>Average waiting time for Nonpreemptive SJF scheduling =7.75</a:t>
            </a:r>
          </a:p>
          <a:p>
            <a:pPr>
              <a:tabLst>
                <a:tab pos="1601312" algn="ctr"/>
                <a:tab pos="3252629" algn="ctr"/>
                <a:tab pos="5141754" algn="ctr"/>
              </a:tabLst>
              <a:defRPr/>
            </a:pPr>
            <a:endParaRPr lang="en-US" altLang="en-US" i="1" baseline="-25000" dirty="0"/>
          </a:p>
          <a:p>
            <a:pPr>
              <a:buFont typeface="Monotype Sorts" pitchFamily="-84" charset="2"/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endParaRPr lang="en-US" altLang="en-US" i="1" baseline="-25000" dirty="0"/>
          </a:p>
        </p:txBody>
      </p:sp>
      <p:pic>
        <p:nvPicPr>
          <p:cNvPr id="1946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3" y="4284663"/>
            <a:ext cx="6535737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963613" y="201613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/>
              <a:t>Priority Scheduling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2650" y="1233488"/>
            <a:ext cx="7423150" cy="4530725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dirty="0"/>
              <a:t>A priority number (integer) is associated with each process</a:t>
            </a:r>
          </a:p>
          <a:p>
            <a:pPr>
              <a:buFont typeface="Wingdings" panose="05000000000000000000" pitchFamily="2" charset="2"/>
              <a:buChar char="q"/>
            </a:pPr>
            <a:endParaRPr lang="en-US" altLang="en-US" sz="8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dirty="0"/>
              <a:t>The CPU is allocated to the process with the highest priority (smallest integer </a:t>
            </a:r>
            <a:r>
              <a:rPr lang="en-US" altLang="en-US" dirty="0">
                <a:sym typeface="Symbol" panose="05050102010706020507" pitchFamily="18" charset="2"/>
              </a:rPr>
              <a:t> highest priority)      </a:t>
            </a: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(FCFS breaks ties)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dirty="0"/>
              <a:t>Preemptive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dirty="0"/>
              <a:t>Nonpreemptive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altLang="en-US" sz="8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dirty="0"/>
              <a:t>Major Problem </a:t>
            </a:r>
            <a:r>
              <a:rPr lang="en-US" altLang="en-US" dirty="0">
                <a:sym typeface="Symbol" panose="05050102010706020507" pitchFamily="18" charset="2"/>
              </a:rPr>
              <a:t>is </a:t>
            </a:r>
            <a:r>
              <a:rPr lang="en-US" altLang="en-US" b="1" dirty="0">
                <a:solidFill>
                  <a:srgbClr val="3366FF"/>
                </a:solidFill>
                <a:sym typeface="Symbol" panose="05050102010706020507" pitchFamily="18" charset="2"/>
              </a:rPr>
              <a:t>Indefinite Blocking</a:t>
            </a:r>
            <a:r>
              <a:rPr lang="en-US" altLang="en-US" dirty="0">
                <a:sym typeface="Symbol" panose="05050102010706020507" pitchFamily="18" charset="2"/>
              </a:rPr>
              <a:t> or </a:t>
            </a:r>
            <a:r>
              <a:rPr lang="en-US" altLang="en-US" b="1" dirty="0">
                <a:solidFill>
                  <a:srgbClr val="3366FF"/>
                </a:solidFill>
                <a:sym typeface="Symbol" panose="05050102010706020507" pitchFamily="18" charset="2"/>
              </a:rPr>
              <a:t>Starvation</a:t>
            </a:r>
            <a:r>
              <a:rPr lang="en-US" altLang="en-US" b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– low priority processes may never execute</a:t>
            </a:r>
          </a:p>
          <a:p>
            <a:pPr>
              <a:buFont typeface="Wingdings" panose="05000000000000000000" pitchFamily="2" charset="2"/>
              <a:buChar char="q"/>
            </a:pPr>
            <a:endParaRPr lang="en-US" altLang="en-US" sz="800" dirty="0">
              <a:sym typeface="Symbol" panose="05050102010706020507" pitchFamily="18" charset="2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dirty="0">
                <a:sym typeface="Symbol" panose="05050102010706020507" pitchFamily="18" charset="2"/>
              </a:rPr>
              <a:t>Solution  </a:t>
            </a:r>
            <a:r>
              <a:rPr lang="en-US" altLang="en-US" b="1" dirty="0">
                <a:solidFill>
                  <a:srgbClr val="3366FF"/>
                </a:solidFill>
                <a:sym typeface="Symbol" panose="05050102010706020507" pitchFamily="18" charset="2"/>
              </a:rPr>
              <a:t>Aging</a:t>
            </a:r>
            <a:r>
              <a:rPr lang="en-US" altLang="en-US" b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– as time progresses increase the priority of the process (e.g., increment process priority by 1 every 15 minutes)</a:t>
            </a:r>
          </a:p>
          <a:p>
            <a:pPr>
              <a:buFont typeface="Monotype Sorts" pitchFamily="-84" charset="2"/>
              <a:buNone/>
            </a:pPr>
            <a:endParaRPr lang="en-US" altLang="en-US" b="1" dirty="0">
              <a:solidFill>
                <a:srgbClr val="3366FF"/>
              </a:solidFill>
              <a:sym typeface="Symbol" panose="05050102010706020507" pitchFamily="18" charset="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63613" y="5302548"/>
            <a:ext cx="6738425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en-US" dirty="0">
                <a:solidFill>
                  <a:srgbClr val="FF0000"/>
                </a:solidFill>
              </a:rPr>
              <a:t>SJF is priority scheduling where priority is </a:t>
            </a:r>
            <a:r>
              <a:rPr lang="en-US" altLang="en-US" i="1" dirty="0">
                <a:solidFill>
                  <a:srgbClr val="FF0000"/>
                </a:solidFill>
              </a:rPr>
              <a:t>the inverse </a:t>
            </a:r>
            <a:r>
              <a:rPr lang="en-US" altLang="en-US" dirty="0">
                <a:solidFill>
                  <a:srgbClr val="FF0000"/>
                </a:solidFill>
              </a:rPr>
              <a:t>of predicted next CPU burst time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406525" y="201613"/>
            <a:ext cx="7280275" cy="576262"/>
          </a:xfrm>
        </p:spPr>
        <p:txBody>
          <a:bodyPr/>
          <a:lstStyle/>
          <a:p>
            <a:pPr eaLnBrk="1" hangingPunct="1"/>
            <a:r>
              <a:rPr lang="en-US" altLang="en-US"/>
              <a:t>Example of Priority Scheduling</a:t>
            </a:r>
          </a:p>
        </p:txBody>
      </p:sp>
      <p:sp>
        <p:nvSpPr>
          <p:cNvPr id="21507" name="Rectangle 36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8337550" cy="4887912"/>
          </a:xfrm>
          <a:noFill/>
        </p:spPr>
        <p:txBody>
          <a:bodyPr/>
          <a:lstStyle/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/>
              <a:t>		         </a:t>
            </a:r>
            <a:r>
              <a:rPr lang="en-US" altLang="en-US" u="sng" dirty="0"/>
              <a:t>Process</a:t>
            </a:r>
            <a:r>
              <a:rPr lang="en-US" altLang="en-US" u="sng" dirty="0">
                <a:solidFill>
                  <a:schemeClr val="bg1"/>
                </a:solidFill>
              </a:rPr>
              <a:t>A	arri </a:t>
            </a:r>
            <a:r>
              <a:rPr lang="en-US" altLang="en-US" u="sng" dirty="0"/>
              <a:t>Burst Time</a:t>
            </a:r>
            <a:r>
              <a:rPr lang="en-US" altLang="en-US" u="sng" dirty="0">
                <a:solidFill>
                  <a:schemeClr val="bg1"/>
                </a:solidFill>
              </a:rPr>
              <a:t>T</a:t>
            </a:r>
            <a:r>
              <a:rPr lang="en-US" altLang="en-US" dirty="0"/>
              <a:t>	</a:t>
            </a:r>
            <a:r>
              <a:rPr lang="en-US" altLang="en-US" u="sng" dirty="0"/>
              <a:t>Priority</a:t>
            </a:r>
            <a:endParaRPr lang="en-US" altLang="en-US" dirty="0"/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/>
              <a:t>		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1</a:t>
            </a:r>
            <a:r>
              <a:rPr lang="en-US" altLang="en-US" dirty="0"/>
              <a:t>	1</a:t>
            </a:r>
            <a:r>
              <a:rPr lang="en-US" altLang="en-US" dirty="0">
                <a:solidFill>
                  <a:srgbClr val="000000"/>
                </a:solidFill>
              </a:rPr>
              <a:t>0</a:t>
            </a:r>
            <a:r>
              <a:rPr lang="en-US" altLang="en-US" dirty="0"/>
              <a:t>	3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/>
              <a:t>		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2 	</a:t>
            </a:r>
            <a:r>
              <a:rPr lang="en-US" altLang="en-US" dirty="0">
                <a:solidFill>
                  <a:srgbClr val="000000"/>
                </a:solidFill>
              </a:rPr>
              <a:t>1</a:t>
            </a:r>
            <a:r>
              <a:rPr lang="en-US" altLang="en-US" dirty="0"/>
              <a:t>	1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/>
              <a:t>		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3</a:t>
            </a:r>
            <a:r>
              <a:rPr lang="en-US" altLang="en-US" dirty="0"/>
              <a:t>	</a:t>
            </a:r>
            <a:r>
              <a:rPr lang="en-US" altLang="en-US" dirty="0">
                <a:solidFill>
                  <a:srgbClr val="000000"/>
                </a:solidFill>
              </a:rPr>
              <a:t>2</a:t>
            </a:r>
            <a:r>
              <a:rPr lang="en-US" altLang="en-US" dirty="0"/>
              <a:t>	4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/>
              <a:t>		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4</a:t>
            </a:r>
            <a:r>
              <a:rPr lang="en-US" altLang="en-US" dirty="0"/>
              <a:t>	</a:t>
            </a:r>
            <a:r>
              <a:rPr lang="en-US" altLang="en-US" dirty="0">
                <a:solidFill>
                  <a:srgbClr val="000000"/>
                </a:solidFill>
              </a:rPr>
              <a:t>1</a:t>
            </a:r>
            <a:r>
              <a:rPr lang="en-US" altLang="en-US" dirty="0"/>
              <a:t>	5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/>
              <a:t>		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5	</a:t>
            </a:r>
            <a:r>
              <a:rPr lang="en-US" altLang="en-US" dirty="0"/>
              <a:t>5	2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endParaRPr lang="en-US" altLang="en-US" baseline="-25000" dirty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/>
              <a:t>Priority scheduling Gantt Chart</a:t>
            </a:r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 dirty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 dirty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 dirty="0"/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endParaRPr lang="en-US" altLang="en-US" dirty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dirty="0"/>
              <a:t>Average waiting time = 8.2 </a:t>
            </a:r>
            <a:r>
              <a:rPr lang="en-US" altLang="en-US" dirty="0" err="1"/>
              <a:t>msec</a:t>
            </a:r>
            <a:endParaRPr lang="en-US" altLang="en-US" i="1" baseline="-25000" dirty="0"/>
          </a:p>
        </p:txBody>
      </p:sp>
      <p:pic>
        <p:nvPicPr>
          <p:cNvPr id="2150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4343400"/>
            <a:ext cx="6057900" cy="88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41477" y="2025748"/>
            <a:ext cx="1674055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How is the priority set?</a:t>
            </a:r>
          </a:p>
        </p:txBody>
      </p:sp>
      <p:sp>
        <p:nvSpPr>
          <p:cNvPr id="3" name="Arrow: Right 2"/>
          <p:cNvSpPr/>
          <p:nvPr/>
        </p:nvSpPr>
        <p:spPr bwMode="auto">
          <a:xfrm>
            <a:off x="8482818" y="2236763"/>
            <a:ext cx="436099" cy="182880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Priority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Internal – use measurable quantity or quantities to compute priority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Time limits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Memory requirements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# of open files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Ratio of average I/O burst to average CPU burst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External – use criteria outside the operating system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Importance of process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Type and amount of funds being paid for computer use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Department sponsoring the work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Organizational politics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143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762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Round Robin (RR)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000" y="1231900"/>
            <a:ext cx="7150100" cy="44831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dirty="0"/>
              <a:t>Designed for timesharing systems.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dirty="0"/>
              <a:t>FCFS + preemption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dirty="0"/>
              <a:t>Each process gets a small unit of CPU time (</a:t>
            </a:r>
            <a:r>
              <a:rPr lang="en-US" altLang="en-US" b="1" dirty="0">
                <a:solidFill>
                  <a:srgbClr val="3366FF"/>
                </a:solidFill>
              </a:rPr>
              <a:t>time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3366FF"/>
                </a:solidFill>
              </a:rPr>
              <a:t>quantum</a:t>
            </a:r>
            <a:r>
              <a:rPr lang="en-US" altLang="en-US" b="1" dirty="0"/>
              <a:t> </a:t>
            </a:r>
            <a:r>
              <a:rPr lang="en-US" altLang="en-US" i="1" dirty="0"/>
              <a:t>q</a:t>
            </a:r>
            <a:r>
              <a:rPr lang="en-US" altLang="en-US" dirty="0"/>
              <a:t>), usually 10-100 milliseconds.  After this time has elapsed, the process is preempted and added to the end of the ready (circular) queue.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dirty="0"/>
              <a:t>If there are </a:t>
            </a:r>
            <a:r>
              <a:rPr lang="en-US" altLang="en-US" i="1" dirty="0"/>
              <a:t>n</a:t>
            </a:r>
            <a:r>
              <a:rPr lang="en-US" altLang="en-US" dirty="0"/>
              <a:t> processes in the ready queue and the time quantum is </a:t>
            </a:r>
            <a:r>
              <a:rPr lang="en-US" altLang="en-US" i="1" dirty="0"/>
              <a:t>q</a:t>
            </a:r>
            <a:r>
              <a:rPr lang="en-US" altLang="en-US" dirty="0"/>
              <a:t>, then each process gets 1/</a:t>
            </a:r>
            <a:r>
              <a:rPr lang="en-US" altLang="en-US" i="1" dirty="0"/>
              <a:t>n</a:t>
            </a:r>
            <a:r>
              <a:rPr lang="en-US" altLang="en-US" dirty="0"/>
              <a:t> of the CPU time in chunks of at most </a:t>
            </a:r>
            <a:r>
              <a:rPr lang="en-US" altLang="en-US" i="1" dirty="0"/>
              <a:t>q</a:t>
            </a:r>
            <a:r>
              <a:rPr lang="en-US" altLang="en-US" dirty="0"/>
              <a:t> time units at once.  No process waits more than (</a:t>
            </a:r>
            <a:r>
              <a:rPr lang="en-US" altLang="en-US" i="1" dirty="0"/>
              <a:t>n</a:t>
            </a:r>
            <a:r>
              <a:rPr lang="en-US" altLang="en-US" dirty="0"/>
              <a:t>-1)</a:t>
            </a:r>
            <a:r>
              <a:rPr lang="en-US" altLang="en-US" i="1" dirty="0"/>
              <a:t>q </a:t>
            </a:r>
            <a:r>
              <a:rPr lang="en-US" altLang="en-US" dirty="0"/>
              <a:t>time units</a:t>
            </a:r>
            <a:r>
              <a:rPr lang="en-US" altLang="en-US" dirty="0" smtClean="0"/>
              <a:t>. </a:t>
            </a:r>
            <a:r>
              <a:rPr lang="en-US" altLang="en-US" dirty="0" smtClean="0">
                <a:solidFill>
                  <a:srgbClr val="FF0000"/>
                </a:solidFill>
              </a:rPr>
              <a:t>Why?</a:t>
            </a:r>
            <a:endParaRPr lang="en-US" altLang="en-US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dirty="0"/>
              <a:t>Timer interrupts every quantum to schedule next process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dirty="0"/>
              <a:t>Performance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i="1" dirty="0"/>
              <a:t>If q</a:t>
            </a:r>
            <a:r>
              <a:rPr lang="en-US" altLang="en-US" dirty="0"/>
              <a:t> large </a:t>
            </a:r>
            <a:r>
              <a:rPr lang="en-US" altLang="en-US" dirty="0">
                <a:sym typeface="Symbol" panose="05050102010706020507" pitchFamily="18" charset="2"/>
              </a:rPr>
              <a:t> FIFO/FCFS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i="1" dirty="0">
                <a:sym typeface="Symbol" panose="05050102010706020507" pitchFamily="18" charset="2"/>
              </a:rPr>
              <a:t>If q </a:t>
            </a:r>
            <a:r>
              <a:rPr lang="en-US" altLang="en-US" dirty="0">
                <a:sym typeface="Symbol" panose="05050102010706020507" pitchFamily="18" charset="2"/>
              </a:rPr>
              <a:t>small  </a:t>
            </a:r>
            <a:r>
              <a:rPr lang="en-US" altLang="en-US" i="1" dirty="0">
                <a:sym typeface="Symbol" panose="05050102010706020507" pitchFamily="18" charset="2"/>
              </a:rPr>
              <a:t>q </a:t>
            </a:r>
            <a:r>
              <a:rPr lang="en-US" altLang="en-US" dirty="0">
                <a:sym typeface="Symbol" panose="05050102010706020507" pitchFamily="18" charset="2"/>
              </a:rPr>
              <a:t>must be large with respect to context switch, otherwise overhead is too high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358900" y="139700"/>
            <a:ext cx="7750175" cy="647700"/>
          </a:xfrm>
        </p:spPr>
        <p:txBody>
          <a:bodyPr/>
          <a:lstStyle/>
          <a:p>
            <a:pPr eaLnBrk="1" hangingPunct="1"/>
            <a:r>
              <a:rPr lang="en-US" altLang="en-US"/>
              <a:t>Example of RR with Time Quantum = 4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4088" y="1193800"/>
            <a:ext cx="7351712" cy="4483100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dirty="0"/>
              <a:t>		</a:t>
            </a:r>
            <a:r>
              <a:rPr lang="en-US" altLang="en-US" u="sng" dirty="0"/>
              <a:t>Process</a:t>
            </a:r>
            <a:r>
              <a:rPr lang="en-US" altLang="en-US" dirty="0"/>
              <a:t>	</a:t>
            </a:r>
            <a:r>
              <a:rPr lang="en-US" altLang="en-US" u="sng" dirty="0"/>
              <a:t>Burst Time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i="1" dirty="0"/>
              <a:t>		P</a:t>
            </a:r>
            <a:r>
              <a:rPr lang="en-US" altLang="en-US" i="1" baseline="-25000" dirty="0"/>
              <a:t>1	</a:t>
            </a:r>
            <a:r>
              <a:rPr lang="en-US" altLang="en-US" dirty="0"/>
              <a:t>24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dirty="0"/>
              <a:t>		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2	 </a:t>
            </a:r>
            <a:r>
              <a:rPr lang="en-US" altLang="en-US" dirty="0"/>
              <a:t>3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dirty="0"/>
              <a:t>		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3	</a:t>
            </a:r>
            <a:r>
              <a:rPr lang="en-US" altLang="en-US" dirty="0"/>
              <a:t>3	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  <a:tabLst>
                <a:tab pos="2219325" algn="ctr"/>
                <a:tab pos="3994150" algn="ctr"/>
              </a:tabLst>
            </a:pPr>
            <a:r>
              <a:rPr lang="en-US" altLang="en-US" dirty="0"/>
              <a:t>The Gantt chart is: </a:t>
            </a:r>
            <a:br>
              <a:rPr lang="en-US" altLang="en-US" dirty="0"/>
            </a:b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/>
            </a:r>
            <a:br>
              <a:rPr lang="en-US" altLang="en-US" dirty="0"/>
            </a:br>
            <a:endParaRPr lang="en-US" altLang="en-US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  <a:tabLst>
                <a:tab pos="2219325" algn="ctr"/>
                <a:tab pos="3994150" algn="ctr"/>
              </a:tabLst>
            </a:pPr>
            <a:r>
              <a:rPr lang="en-US" altLang="en-US" dirty="0"/>
              <a:t>Typically, higher average </a:t>
            </a:r>
            <a:r>
              <a:rPr lang="en-US" altLang="en-US" b="1" i="1" dirty="0"/>
              <a:t>wait</a:t>
            </a:r>
            <a:r>
              <a:rPr lang="en-US" altLang="en-US" dirty="0"/>
              <a:t> time than SJF, but better </a:t>
            </a:r>
            <a:r>
              <a:rPr lang="en-US" altLang="en-US" b="1" i="1" dirty="0"/>
              <a:t>response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  <a:tabLst>
                <a:tab pos="2219325" algn="ctr"/>
                <a:tab pos="3994150" algn="ctr"/>
              </a:tabLst>
            </a:pPr>
            <a:r>
              <a:rPr lang="en-US" altLang="en-US" dirty="0"/>
              <a:t>q should be large compared to context switch </a:t>
            </a:r>
            <a:r>
              <a:rPr lang="en-US" altLang="en-US" dirty="0" smtClean="0"/>
              <a:t>time </a:t>
            </a:r>
            <a:r>
              <a:rPr lang="en-US" altLang="en-US" dirty="0" smtClean="0">
                <a:solidFill>
                  <a:srgbClr val="FF0000"/>
                </a:solidFill>
              </a:rPr>
              <a:t>Why?</a:t>
            </a:r>
            <a:endParaRPr lang="en-US" altLang="en-US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  <a:tabLst>
                <a:tab pos="2219325" algn="ctr"/>
                <a:tab pos="3994150" algn="ctr"/>
              </a:tabLst>
            </a:pPr>
            <a:r>
              <a:rPr lang="en-US" altLang="en-US" dirty="0"/>
              <a:t>q usually 10ms to 100ms, context switch &lt; 10 </a:t>
            </a:r>
            <a:r>
              <a:rPr lang="en-US" altLang="en-US" dirty="0" err="1"/>
              <a:t>usec</a:t>
            </a:r>
            <a:endParaRPr lang="en-US" altLang="en-US" dirty="0"/>
          </a:p>
        </p:txBody>
      </p:sp>
      <p:pic>
        <p:nvPicPr>
          <p:cNvPr id="2355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588" y="3227388"/>
            <a:ext cx="6770687" cy="78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54088" y="5676900"/>
            <a:ext cx="7351712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Average wait time in this scenario= 17/3 =5.66 milliseconds</a:t>
            </a:r>
          </a:p>
          <a:p>
            <a:r>
              <a:rPr lang="en-US" altLang="en-US" i="1" dirty="0">
                <a:solidFill>
                  <a:srgbClr val="FF0000"/>
                </a:solidFill>
              </a:rPr>
              <a:t>P</a:t>
            </a:r>
            <a:r>
              <a:rPr lang="en-US" altLang="en-US" i="1" baseline="-25000" dirty="0">
                <a:solidFill>
                  <a:srgbClr val="FF0000"/>
                </a:solidFill>
              </a:rPr>
              <a:t>1 </a:t>
            </a:r>
            <a:r>
              <a:rPr lang="en-US" altLang="en-US" i="1" dirty="0">
                <a:solidFill>
                  <a:srgbClr val="FF0000"/>
                </a:solidFill>
              </a:rPr>
              <a:t>waits 6ms (10-4); P</a:t>
            </a:r>
            <a:r>
              <a:rPr lang="en-US" altLang="en-US" i="1" baseline="-25000" dirty="0">
                <a:solidFill>
                  <a:srgbClr val="FF0000"/>
                </a:solidFill>
              </a:rPr>
              <a:t>2 </a:t>
            </a:r>
            <a:r>
              <a:rPr lang="en-US" altLang="en-US" i="1" dirty="0">
                <a:solidFill>
                  <a:srgbClr val="FF0000"/>
                </a:solidFill>
              </a:rPr>
              <a:t>waits 4ms; P</a:t>
            </a:r>
            <a:r>
              <a:rPr lang="en-US" altLang="en-US" i="1" baseline="-25000" dirty="0">
                <a:solidFill>
                  <a:srgbClr val="FF0000"/>
                </a:solidFill>
              </a:rPr>
              <a:t>3 </a:t>
            </a:r>
            <a:r>
              <a:rPr lang="en-US" altLang="en-US" i="1" dirty="0">
                <a:solidFill>
                  <a:srgbClr val="FF0000"/>
                </a:solidFill>
              </a:rPr>
              <a:t>waits 7ms; = 17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3625" y="182563"/>
            <a:ext cx="7829550" cy="525462"/>
          </a:xfrm>
        </p:spPr>
        <p:txBody>
          <a:bodyPr/>
          <a:lstStyle/>
          <a:p>
            <a:pPr eaLnBrk="1" hangingPunct="1"/>
            <a:r>
              <a:rPr lang="en-US" altLang="en-US" sz="2800"/>
              <a:t>Time Quantum and Context Switch Time</a:t>
            </a:r>
          </a:p>
        </p:txBody>
      </p:sp>
      <p:pic>
        <p:nvPicPr>
          <p:cNvPr id="2457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449388"/>
            <a:ext cx="6527800" cy="290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30263" y="266700"/>
            <a:ext cx="8535987" cy="457200"/>
          </a:xfrm>
        </p:spPr>
        <p:txBody>
          <a:bodyPr/>
          <a:lstStyle/>
          <a:p>
            <a:pPr eaLnBrk="1" hangingPunct="1"/>
            <a:r>
              <a:rPr lang="en-US" altLang="en-US" sz="2400"/>
              <a:t>Turnaround Time Varies With The Time Quantum</a:t>
            </a:r>
          </a:p>
        </p:txBody>
      </p:sp>
      <p:pic>
        <p:nvPicPr>
          <p:cNvPr id="2560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388" y="1379538"/>
            <a:ext cx="5005387" cy="412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3"/>
          <p:cNvSpPr txBox="1">
            <a:spLocks noChangeArrowheads="1"/>
          </p:cNvSpPr>
          <p:nvPr/>
        </p:nvSpPr>
        <p:spPr bwMode="auto">
          <a:xfrm>
            <a:off x="5937250" y="3744913"/>
            <a:ext cx="23129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7" tIns="45709" rIns="91417" bIns="45709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9pPr>
          </a:lstStyle>
          <a:p>
            <a:r>
              <a:rPr lang="en-US" altLang="en-US" sz="1300"/>
              <a:t>80% of CPU bursts should be shorter than q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01003" y="5773003"/>
            <a:ext cx="6687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Average turnaround time does NOT necessarily improve as time-quantum size increases.</a:t>
            </a:r>
          </a:p>
        </p:txBody>
      </p:sp>
      <p:sp>
        <p:nvSpPr>
          <p:cNvPr id="3" name="Oval 2"/>
          <p:cNvSpPr/>
          <p:nvPr/>
        </p:nvSpPr>
        <p:spPr bwMode="auto">
          <a:xfrm>
            <a:off x="419725" y="6280879"/>
            <a:ext cx="149901" cy="138455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973138" y="153988"/>
            <a:ext cx="7713662" cy="576262"/>
          </a:xfrm>
        </p:spPr>
        <p:txBody>
          <a:bodyPr/>
          <a:lstStyle/>
          <a:p>
            <a:pPr eaLnBrk="1" hangingPunct="1"/>
            <a:r>
              <a:rPr lang="en-US" altLang="en-US"/>
              <a:t>Multilevel Queue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4550" y="1068388"/>
            <a:ext cx="7842250" cy="5221287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dirty="0"/>
              <a:t>Designed for situations where processes fit into different groups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dirty="0"/>
              <a:t>Ready queue is partitioned into separate queues, e.g.: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b="1" dirty="0">
                <a:solidFill>
                  <a:srgbClr val="3366FF"/>
                </a:solidFill>
              </a:rPr>
              <a:t>foreground</a:t>
            </a:r>
            <a:r>
              <a:rPr lang="en-US" altLang="en-US" dirty="0"/>
              <a:t> (interactive)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b="1" dirty="0">
                <a:solidFill>
                  <a:srgbClr val="3366FF"/>
                </a:solidFill>
              </a:rPr>
              <a:t>background</a:t>
            </a:r>
            <a:r>
              <a:rPr lang="en-US" altLang="en-US" dirty="0"/>
              <a:t> (batch)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dirty="0"/>
              <a:t>Process </a:t>
            </a:r>
            <a:r>
              <a:rPr lang="en-US" altLang="en-US" u="sng" dirty="0"/>
              <a:t>permanently</a:t>
            </a:r>
            <a:r>
              <a:rPr lang="en-US" altLang="en-US" dirty="0"/>
              <a:t> in a given queue</a:t>
            </a:r>
            <a:endParaRPr lang="en-US" altLang="en-US" sz="8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dirty="0"/>
              <a:t>Each queue has its own scheduling algorithm: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dirty="0"/>
              <a:t>foreground – RR   </a:t>
            </a:r>
            <a:r>
              <a:rPr lang="en-US" altLang="en-US" dirty="0">
                <a:solidFill>
                  <a:srgbClr val="FF0000"/>
                </a:solidFill>
              </a:rPr>
              <a:t>(why?)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dirty="0"/>
              <a:t>background – FCFS</a:t>
            </a:r>
            <a:endParaRPr lang="en-US" altLang="en-US" sz="8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dirty="0"/>
              <a:t>Scheduling must be done between the queues: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dirty="0"/>
              <a:t>Fixed priority scheduling; (i.e., serve all from foreground then from background – </a:t>
            </a:r>
            <a:r>
              <a:rPr lang="en-US" altLang="en-US" dirty="0">
                <a:solidFill>
                  <a:srgbClr val="FF0000"/>
                </a:solidFill>
              </a:rPr>
              <a:t>including preemption!</a:t>
            </a:r>
            <a:r>
              <a:rPr lang="en-US" altLang="en-US" dirty="0"/>
              <a:t>).  Possibility of starvation.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dirty="0"/>
              <a:t>Time slice – each queue gets a certain amount of CPU time which it can schedule amongst its processes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altLang="en-US" dirty="0"/>
              <a:t>e.g., 80% to foreground in RR ;  20% to background in FCFS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090613" y="188913"/>
            <a:ext cx="7596187" cy="576262"/>
          </a:xfrm>
        </p:spPr>
        <p:txBody>
          <a:bodyPr/>
          <a:lstStyle/>
          <a:p>
            <a:pPr eaLnBrk="1" hangingPunct="1"/>
            <a:r>
              <a:rPr lang="en-US" altLang="en-US"/>
              <a:t>Multilevel Queue Scheduling</a:t>
            </a:r>
          </a:p>
        </p:txBody>
      </p:sp>
      <p:pic>
        <p:nvPicPr>
          <p:cNvPr id="27651" name="Picture 4" descr="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1466850"/>
            <a:ext cx="6686550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90613" y="6182436"/>
            <a:ext cx="664766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Absolute Priority or Time Slice Method among queues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725" y="4935654"/>
            <a:ext cx="913504" cy="685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457200" y="1762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Objectives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946150" y="1233488"/>
            <a:ext cx="7283450" cy="4530725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dirty="0"/>
              <a:t>To introduce CPU scheduling, which is the basis for </a:t>
            </a:r>
            <a:r>
              <a:rPr lang="en-US" altLang="en-US" dirty="0" err="1"/>
              <a:t>multiprogrammed</a:t>
            </a:r>
            <a:r>
              <a:rPr lang="en-US" altLang="en-US" dirty="0"/>
              <a:t> operating systems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dirty="0"/>
              <a:t>To describe various CPU-scheduling algorithms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dirty="0"/>
              <a:t>To discuss evaluation criteria for selecting a CPU-scheduling algorithm for a particular system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dirty="0"/>
              <a:t>To examine the scheduling algorithms of several operating systems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149A6A0-DE3C-45A5-8A81-508601B4F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320" y="3498850"/>
            <a:ext cx="2987181" cy="21977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60400" y="239713"/>
            <a:ext cx="8026400" cy="576262"/>
          </a:xfrm>
        </p:spPr>
        <p:txBody>
          <a:bodyPr/>
          <a:lstStyle/>
          <a:p>
            <a:pPr eaLnBrk="1" hangingPunct="1"/>
            <a:r>
              <a:rPr lang="en-US" altLang="en-US"/>
              <a:t>Multilevel Feedback Queue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9488" y="1468438"/>
            <a:ext cx="7707312" cy="44831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dirty="0"/>
              <a:t>Processes are separated according to the characteristics of their CPU bursts.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dirty="0"/>
              <a:t>A process can move between the various queues;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rgbClr val="FF0000"/>
                </a:solidFill>
              </a:rPr>
              <a:t>Use too much CPU and you get demoted.</a:t>
            </a:r>
            <a:endParaRPr lang="en-US" alt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dirty="0"/>
              <a:t>Aging can be implemented this way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dirty="0"/>
              <a:t>A process waiting too long in a lower-priority queue may be moved to higher priority queue.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25218" y="4515729"/>
            <a:ext cx="386158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Let’s look at  an example</a:t>
            </a:r>
          </a:p>
        </p:txBody>
      </p:sp>
      <p:sp>
        <p:nvSpPr>
          <p:cNvPr id="5" name="Arrow: Right 4"/>
          <p:cNvSpPr/>
          <p:nvPr/>
        </p:nvSpPr>
        <p:spPr bwMode="auto">
          <a:xfrm>
            <a:off x="7990449" y="4572000"/>
            <a:ext cx="942536" cy="281354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50800"/>
            <a:ext cx="7710488" cy="679450"/>
          </a:xfrm>
        </p:spPr>
        <p:txBody>
          <a:bodyPr/>
          <a:lstStyle/>
          <a:p>
            <a:pPr eaLnBrk="1" hangingPunct="1"/>
            <a:r>
              <a:rPr lang="en-US" altLang="en-US"/>
              <a:t>Example of Multilevel Feedback Queue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1318" y="1233488"/>
            <a:ext cx="4965101" cy="4530725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dirty="0"/>
              <a:t>Three queues: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z="1400" i="1" dirty="0"/>
              <a:t>Q</a:t>
            </a:r>
            <a:r>
              <a:rPr lang="en-US" altLang="en-US" sz="1400" baseline="-25000" dirty="0"/>
              <a:t>0</a:t>
            </a:r>
            <a:r>
              <a:rPr lang="en-US" altLang="en-US" sz="1400" dirty="0"/>
              <a:t> – RR with time quantum 8 milliseconds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z="1400" i="1" dirty="0"/>
              <a:t>Q</a:t>
            </a:r>
            <a:r>
              <a:rPr lang="en-US" altLang="en-US" sz="1400" baseline="-25000" dirty="0"/>
              <a:t>1</a:t>
            </a:r>
            <a:r>
              <a:rPr lang="en-US" altLang="en-US" sz="1400" dirty="0"/>
              <a:t> – RR time quantum 16 milliseconds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z="1400" i="1" dirty="0"/>
              <a:t>Q</a:t>
            </a:r>
            <a:r>
              <a:rPr lang="en-US" altLang="en-US" sz="1400" baseline="-25000" dirty="0"/>
              <a:t>2</a:t>
            </a:r>
            <a:r>
              <a:rPr lang="en-US" altLang="en-US" sz="1400" dirty="0"/>
              <a:t> – FCFS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altLang="en-US" sz="1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dirty="0"/>
              <a:t>Scheduling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z="1400" dirty="0"/>
              <a:t>A new job enters queue </a:t>
            </a:r>
            <a:r>
              <a:rPr lang="en-US" altLang="en-US" sz="1400" i="1" dirty="0"/>
              <a:t>Q</a:t>
            </a:r>
            <a:r>
              <a:rPr lang="en-US" altLang="en-US" sz="1400" i="1" baseline="-25000" dirty="0"/>
              <a:t>0</a:t>
            </a:r>
            <a:r>
              <a:rPr lang="en-US" altLang="en-US" sz="1400" i="1" dirty="0"/>
              <a:t> </a:t>
            </a:r>
            <a:r>
              <a:rPr lang="en-US" altLang="en-US" sz="1400" dirty="0"/>
              <a:t>which is served</a:t>
            </a:r>
            <a:r>
              <a:rPr lang="en-US" altLang="en-US" sz="1400" i="1" dirty="0"/>
              <a:t> </a:t>
            </a:r>
          </a:p>
          <a:p>
            <a:pPr marL="457200" lvl="1" indent="0">
              <a:buNone/>
            </a:pPr>
            <a:r>
              <a:rPr lang="en-US" altLang="en-US" sz="1400" dirty="0"/>
              <a:t>RR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altLang="en-US" sz="1400" dirty="0"/>
              <a:t>When it gains CPU, job receives 8 milliseconds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altLang="en-US" sz="1400" dirty="0"/>
              <a:t>If it does not finish in 8 milliseconds, job is moved to queue </a:t>
            </a:r>
            <a:r>
              <a:rPr lang="en-US" altLang="en-US" sz="1400" i="1" dirty="0"/>
              <a:t>Q</a:t>
            </a:r>
            <a:r>
              <a:rPr lang="en-US" altLang="en-US" sz="1400" baseline="-25000" dirty="0"/>
              <a:t>1</a:t>
            </a:r>
            <a:endParaRPr lang="en-US" altLang="en-US" sz="14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z="1400" dirty="0"/>
              <a:t>At </a:t>
            </a:r>
            <a:r>
              <a:rPr lang="en-US" altLang="en-US" sz="1400" i="1" dirty="0"/>
              <a:t>Q</a:t>
            </a:r>
            <a:r>
              <a:rPr lang="en-US" altLang="en-US" sz="1400" baseline="-25000" dirty="0"/>
              <a:t>1</a:t>
            </a:r>
            <a:r>
              <a:rPr lang="en-US" altLang="en-US" sz="1400" dirty="0"/>
              <a:t> job it receives 16 additional milliseconds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altLang="en-US" sz="1400" dirty="0"/>
              <a:t>If it still does not complete, it is preempted and moved to queue </a:t>
            </a:r>
            <a:r>
              <a:rPr lang="en-US" altLang="en-US" sz="1400" i="1" dirty="0"/>
              <a:t>Q</a:t>
            </a:r>
            <a:r>
              <a:rPr lang="en-US" altLang="en-US" sz="1400" baseline="-25000" dirty="0"/>
              <a:t>2</a:t>
            </a:r>
            <a:endParaRPr lang="en-US" altLang="en-US" sz="1400" dirty="0"/>
          </a:p>
        </p:txBody>
      </p:sp>
      <p:pic>
        <p:nvPicPr>
          <p:cNvPr id="29700" name="Picture 4" descr="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50" y="2159000"/>
            <a:ext cx="3862388" cy="257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60400" y="239713"/>
            <a:ext cx="8026400" cy="576262"/>
          </a:xfrm>
        </p:spPr>
        <p:txBody>
          <a:bodyPr/>
          <a:lstStyle/>
          <a:p>
            <a:pPr eaLnBrk="1" hangingPunct="1"/>
            <a:r>
              <a:rPr lang="en-US" altLang="en-US"/>
              <a:t>Multilevel Feedback Queue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9488" y="1468438"/>
            <a:ext cx="7707312" cy="44831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dirty="0"/>
              <a:t>Multilevel-feedback-queue scheduler defined by the following parameters: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dirty="0"/>
              <a:t>number of queues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dirty="0"/>
              <a:t>scheduling algorithms for each queue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dirty="0"/>
              <a:t>method used to determine when to </a:t>
            </a:r>
            <a:r>
              <a:rPr lang="en-US" altLang="en-US" b="1" i="1" dirty="0"/>
              <a:t>upgrade</a:t>
            </a:r>
            <a:r>
              <a:rPr lang="en-US" altLang="en-US" dirty="0"/>
              <a:t> a process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dirty="0"/>
              <a:t>method used to determine when to </a:t>
            </a:r>
            <a:r>
              <a:rPr lang="en-US" altLang="en-US" b="1" i="1" dirty="0"/>
              <a:t>demote</a:t>
            </a:r>
            <a:r>
              <a:rPr lang="en-US" altLang="en-US" dirty="0"/>
              <a:t> a process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dirty="0"/>
              <a:t>method used to determine which queue a process will enter when that process needs service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660400" y="6145967"/>
            <a:ext cx="319088" cy="299803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2950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16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Thread Scheduling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4550" y="1273175"/>
            <a:ext cx="7661275" cy="3546475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dirty="0"/>
              <a:t>Distinction between user-level and kernel-level threads lies in how they are scheduled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dirty="0"/>
              <a:t>When threads are supported, threads are scheduled, not processes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dirty="0"/>
              <a:t>Many-to-one and many-to-many models, thread library schedules </a:t>
            </a:r>
            <a:r>
              <a:rPr lang="en-US" altLang="en-US" i="1" dirty="0"/>
              <a:t>user-level</a:t>
            </a:r>
            <a:r>
              <a:rPr lang="en-US" altLang="en-US" dirty="0"/>
              <a:t> threads to run on LWP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dirty="0"/>
              <a:t>Known as </a:t>
            </a:r>
            <a:r>
              <a:rPr lang="en-US" altLang="en-US" b="1" dirty="0">
                <a:solidFill>
                  <a:srgbClr val="3366FF"/>
                </a:solidFill>
              </a:rPr>
              <a:t>process-contention scope </a:t>
            </a:r>
            <a:r>
              <a:rPr lang="en-US" altLang="en-US" b="1" dirty="0"/>
              <a:t>(</a:t>
            </a:r>
            <a:r>
              <a:rPr lang="en-US" altLang="en-US" b="1" dirty="0">
                <a:solidFill>
                  <a:srgbClr val="3366FF"/>
                </a:solidFill>
              </a:rPr>
              <a:t>PCS</a:t>
            </a:r>
            <a:r>
              <a:rPr lang="en-US" altLang="en-US" b="1" dirty="0"/>
              <a:t>) </a:t>
            </a:r>
            <a:r>
              <a:rPr lang="en-US" altLang="en-US" dirty="0"/>
              <a:t>since scheduling competition is within the process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dirty="0"/>
              <a:t>Typically done via priority set by programmer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i="1" dirty="0"/>
              <a:t>Kernel</a:t>
            </a:r>
            <a:r>
              <a:rPr lang="en-US" altLang="en-US" dirty="0"/>
              <a:t> thread scheduled onto available CPU using </a:t>
            </a:r>
            <a:r>
              <a:rPr lang="en-US" altLang="en-US" b="1" dirty="0">
                <a:solidFill>
                  <a:srgbClr val="3366FF"/>
                </a:solidFill>
              </a:rPr>
              <a:t>system-contention scope</a:t>
            </a:r>
            <a:r>
              <a:rPr lang="en-US" altLang="en-US" b="1" dirty="0"/>
              <a:t> (</a:t>
            </a:r>
            <a:r>
              <a:rPr lang="en-US" altLang="en-US" b="1" dirty="0">
                <a:solidFill>
                  <a:srgbClr val="3366FF"/>
                </a:solidFill>
              </a:rPr>
              <a:t>SCS</a:t>
            </a:r>
            <a:r>
              <a:rPr lang="en-US" altLang="en-US" b="1" dirty="0"/>
              <a:t>) </a:t>
            </a:r>
            <a:r>
              <a:rPr lang="en-US" altLang="en-US" dirty="0"/>
              <a:t>– competition among all threads in system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3" y="188913"/>
            <a:ext cx="7977187" cy="576262"/>
          </a:xfrm>
        </p:spPr>
        <p:txBody>
          <a:bodyPr/>
          <a:lstStyle/>
          <a:p>
            <a:pPr eaLnBrk="1" hangingPunct="1"/>
            <a:r>
              <a:rPr lang="en-US" altLang="en-US"/>
              <a:t>Pthread Scheduling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8850" y="1336675"/>
            <a:ext cx="6978650" cy="3546475"/>
          </a:xfrm>
        </p:spPr>
        <p:txBody>
          <a:bodyPr/>
          <a:lstStyle/>
          <a:p>
            <a:r>
              <a:rPr lang="en-US" altLang="en-US"/>
              <a:t>API allows specifying either PCS or SCS during thread creation</a:t>
            </a:r>
          </a:p>
          <a:p>
            <a:pPr lvl="1"/>
            <a:r>
              <a:rPr lang="en-US" altLang="en-US"/>
              <a:t>PTHREAD_SCOPE_PROCESS schedules threads using PCS scheduling</a:t>
            </a:r>
          </a:p>
          <a:p>
            <a:pPr lvl="1"/>
            <a:r>
              <a:rPr lang="en-US" altLang="en-US"/>
              <a:t>PTHREAD_SCOPE_SYSTEM schedules threads using SCS scheduling</a:t>
            </a:r>
          </a:p>
          <a:p>
            <a:r>
              <a:rPr lang="en-US" altLang="en-US"/>
              <a:t>Can be limited by OS – Linux and Mac OS X only allow PTHREAD_SCOPE_SYSTEM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Pthread Scheduling API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38288" y="942975"/>
            <a:ext cx="6818312" cy="4919663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#include &lt;pthread.h&gt;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#include &lt;stdio.h&gt;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#define NUM_THREADS 5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int main(int argc, char *argv[]) {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int i, scope;</a:t>
            </a:r>
            <a:b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pthread_t tid[NUM THREADS];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pthread_attr_t attr;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/* get the default attributes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pthread_attr_init(&amp;attr);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/* first inquire on the current scope */</a:t>
            </a:r>
            <a:b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if (pthread_attr_getscope(&amp;attr, &amp;scope) != 0)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   fprintf(stderr, "Unable to get scheduling scope\n");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else {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   if (scope == PTHREAD_SCOPE_PROCESS)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      printf("PTHREAD_SCOPE_PROCESS");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   else if (scope == PTHREAD_SCOPE_SYSTEM)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      printf("PTHREAD_SCOPE_SYSTEM");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   else</a:t>
            </a:r>
            <a:b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      fprintf(stderr, "Illegal scope value.\n");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904875" y="277813"/>
            <a:ext cx="7781925" cy="576262"/>
          </a:xfrm>
        </p:spPr>
        <p:txBody>
          <a:bodyPr/>
          <a:lstStyle/>
          <a:p>
            <a:pPr eaLnBrk="1" hangingPunct="1"/>
            <a:r>
              <a:rPr lang="en-US" altLang="en-US"/>
              <a:t>Pthread Scheduling API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1193800"/>
            <a:ext cx="7321550" cy="4765675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   /* set the scheduling algorithm to PCS or SCS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   pthread_attr_setscope(&amp;attr, PTHREAD_SCOPE_SYSTEM);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   /* create the threads */</a:t>
            </a:r>
            <a:br>
              <a:rPr lang="en-US" altLang="en-US" sz="17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   for (i = 0; i &lt; NUM_THREADS; i++)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      pthread_create(&amp;tid[i],&amp;attr,runner,NULL);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   /* now join on each thread */</a:t>
            </a:r>
            <a:br>
              <a:rPr lang="en-US" altLang="en-US" sz="17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   for (i = 0; i &lt; NUM_THREADS; i++)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      pthread_join(tid[i], NULL);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/* Each thread will begin control in this function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void *runner(void *param)</a:t>
            </a:r>
            <a:br>
              <a:rPr lang="en-US" altLang="en-US" sz="17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   /* do some work ...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   pthread_exit(0);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963613" y="163513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/>
              <a:t>Multiple-Processor Scheduling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1122363"/>
            <a:ext cx="7034212" cy="4808537"/>
          </a:xfrm>
        </p:spPr>
        <p:txBody>
          <a:bodyPr/>
          <a:lstStyle/>
          <a:p>
            <a:r>
              <a:rPr lang="en-US" altLang="en-US"/>
              <a:t>CPU scheduling more complex when multiple CPUs are available</a:t>
            </a:r>
            <a:endParaRPr lang="en-US" altLang="en-US" sz="800"/>
          </a:p>
          <a:p>
            <a:r>
              <a:rPr lang="en-US" altLang="en-US" b="1">
                <a:solidFill>
                  <a:srgbClr val="3366FF"/>
                </a:solidFill>
              </a:rPr>
              <a:t>Homogeneous</a:t>
            </a:r>
            <a:r>
              <a:rPr lang="en-US" altLang="en-US" b="1"/>
              <a:t> </a:t>
            </a:r>
            <a:r>
              <a:rPr lang="en-US" altLang="en-US" b="1">
                <a:solidFill>
                  <a:srgbClr val="3366FF"/>
                </a:solidFill>
              </a:rPr>
              <a:t>processors</a:t>
            </a:r>
            <a:r>
              <a:rPr lang="en-US" altLang="en-US" b="1"/>
              <a:t> </a:t>
            </a:r>
            <a:r>
              <a:rPr lang="en-US" altLang="en-US"/>
              <a:t>within a multiprocessor</a:t>
            </a:r>
            <a:endParaRPr lang="en-US" altLang="en-US" sz="800"/>
          </a:p>
          <a:p>
            <a:r>
              <a:rPr lang="en-US" altLang="en-US" b="1">
                <a:solidFill>
                  <a:srgbClr val="3366FF"/>
                </a:solidFill>
              </a:rPr>
              <a:t>Asymmetric multiprocessing </a:t>
            </a:r>
            <a:r>
              <a:rPr lang="en-US" altLang="en-US"/>
              <a:t>– only one processor accesses the system data structures, alleviating the need for data sharing</a:t>
            </a:r>
            <a:endParaRPr lang="en-US" altLang="en-US" sz="800"/>
          </a:p>
          <a:p>
            <a:r>
              <a:rPr lang="en-US" altLang="en-US" b="1">
                <a:solidFill>
                  <a:srgbClr val="3366FF"/>
                </a:solidFill>
              </a:rPr>
              <a:t>Symmetric multiprocessing </a:t>
            </a:r>
            <a:r>
              <a:rPr lang="en-US" altLang="en-US" b="1"/>
              <a:t>(</a:t>
            </a:r>
            <a:r>
              <a:rPr lang="en-US" altLang="en-US" b="1">
                <a:solidFill>
                  <a:srgbClr val="3366FF"/>
                </a:solidFill>
              </a:rPr>
              <a:t>SMP</a:t>
            </a:r>
            <a:r>
              <a:rPr lang="en-US" altLang="en-US" b="1"/>
              <a:t>) </a:t>
            </a:r>
            <a:r>
              <a:rPr lang="en-US" altLang="en-US"/>
              <a:t>– each processor is self-scheduling, all processes in common ready queue, or each has its own private queue of ready processes</a:t>
            </a:r>
          </a:p>
          <a:p>
            <a:pPr lvl="1"/>
            <a:r>
              <a:rPr lang="en-US" altLang="en-US"/>
              <a:t>Currently, most common</a:t>
            </a:r>
            <a:endParaRPr lang="en-US" altLang="en-US" sz="800"/>
          </a:p>
          <a:p>
            <a:r>
              <a:rPr lang="en-US" altLang="en-US" b="1">
                <a:solidFill>
                  <a:srgbClr val="3366FF"/>
                </a:solidFill>
              </a:rPr>
              <a:t>Processor affinity </a:t>
            </a:r>
            <a:r>
              <a:rPr lang="en-US" altLang="en-US"/>
              <a:t>– process has affinity for processor on which it is currently running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</a:rPr>
              <a:t>soft affinity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</a:rPr>
              <a:t>hard affinity</a:t>
            </a:r>
          </a:p>
          <a:p>
            <a:pPr lvl="1"/>
            <a:r>
              <a:rPr lang="en-US" altLang="en-US"/>
              <a:t>Variations including </a:t>
            </a:r>
            <a:r>
              <a:rPr lang="en-US" altLang="en-US" b="1">
                <a:solidFill>
                  <a:srgbClr val="3366FF"/>
                </a:solidFill>
              </a:rPr>
              <a:t>processor sets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1119188" y="201613"/>
            <a:ext cx="7567612" cy="576262"/>
          </a:xfrm>
        </p:spPr>
        <p:txBody>
          <a:bodyPr/>
          <a:lstStyle/>
          <a:p>
            <a:pPr eaLnBrk="1" hangingPunct="1"/>
            <a:r>
              <a:rPr lang="en-US" altLang="en-US"/>
              <a:t>NUMA and CPU Scheduling</a:t>
            </a:r>
          </a:p>
        </p:txBody>
      </p:sp>
      <p:sp>
        <p:nvSpPr>
          <p:cNvPr id="35843" name="TextBox 3"/>
          <p:cNvSpPr txBox="1">
            <a:spLocks noChangeArrowheads="1"/>
          </p:cNvSpPr>
          <p:nvPr/>
        </p:nvSpPr>
        <p:spPr bwMode="auto">
          <a:xfrm>
            <a:off x="2041525" y="5449888"/>
            <a:ext cx="59086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7" tIns="45709" rIns="91417" bIns="45709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9pPr>
          </a:lstStyle>
          <a:p>
            <a:r>
              <a:rPr lang="en-US" altLang="en-US" sz="1300"/>
              <a:t>Note that memory-placement algorithms can also consider affinity</a:t>
            </a:r>
          </a:p>
        </p:txBody>
      </p:sp>
      <p:pic>
        <p:nvPicPr>
          <p:cNvPr id="35844" name="Picture 1" descr="6_09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1266825"/>
            <a:ext cx="6262688" cy="376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92213" y="101600"/>
            <a:ext cx="7723187" cy="576263"/>
          </a:xfrm>
        </p:spPr>
        <p:txBody>
          <a:bodyPr/>
          <a:lstStyle/>
          <a:p>
            <a:pPr eaLnBrk="1" hangingPunct="1"/>
            <a:r>
              <a:rPr lang="en-US" altLang="en-US" sz="2400"/>
              <a:t>Multiple-Processor Scheduling – Load Balancing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1233488"/>
            <a:ext cx="7008812" cy="4808537"/>
          </a:xfrm>
        </p:spPr>
        <p:txBody>
          <a:bodyPr/>
          <a:lstStyle/>
          <a:p>
            <a:r>
              <a:rPr lang="en-US" altLang="en-US"/>
              <a:t>If SMP, need to keep all CPUs loaded for efficiency</a:t>
            </a:r>
          </a:p>
          <a:p>
            <a:r>
              <a:rPr lang="en-US" altLang="en-US" b="1">
                <a:solidFill>
                  <a:srgbClr val="3366FF"/>
                </a:solidFill>
              </a:rPr>
              <a:t>Load balancing </a:t>
            </a:r>
            <a:r>
              <a:rPr lang="en-US" altLang="en-US"/>
              <a:t>attempts to keep workload evenly distributed</a:t>
            </a:r>
          </a:p>
          <a:p>
            <a:r>
              <a:rPr lang="en-US" altLang="en-US" b="1">
                <a:solidFill>
                  <a:srgbClr val="3366FF"/>
                </a:solidFill>
              </a:rPr>
              <a:t>Push migration </a:t>
            </a:r>
            <a:r>
              <a:rPr lang="en-US" altLang="en-US"/>
              <a:t>– periodic task checks load on each processor, and if found pushes task from overloaded CPU to other CPUs</a:t>
            </a:r>
            <a:endParaRPr lang="en-US" altLang="en-US" b="1">
              <a:solidFill>
                <a:srgbClr val="3366FF"/>
              </a:solidFill>
            </a:endParaRPr>
          </a:p>
          <a:p>
            <a:r>
              <a:rPr lang="en-US" altLang="en-US" b="1">
                <a:solidFill>
                  <a:srgbClr val="3366FF"/>
                </a:solidFill>
              </a:rPr>
              <a:t>Pull migration </a:t>
            </a:r>
            <a:r>
              <a:rPr lang="en-US" altLang="en-US"/>
              <a:t>– idle processors pulls waiting task from busy processor</a:t>
            </a:r>
          </a:p>
          <a:p>
            <a:endParaRPr lang="en-US" altLang="en-US" sz="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47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Basic Concepts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1375" y="1274763"/>
            <a:ext cx="3978275" cy="5057775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dirty="0"/>
              <a:t>Maximum CPU utilization obtained with multiprogramming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dirty="0"/>
              <a:t>CPU–I/O Burst Cycle – Process execution consists of a </a:t>
            </a:r>
            <a:r>
              <a:rPr lang="en-US" altLang="en-US" b="1" dirty="0">
                <a:solidFill>
                  <a:srgbClr val="3366FF"/>
                </a:solidFill>
              </a:rPr>
              <a:t>cycle</a:t>
            </a:r>
            <a:r>
              <a:rPr lang="en-US" altLang="en-US" dirty="0"/>
              <a:t> of CPU execution and I/O wait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b="1" dirty="0">
                <a:solidFill>
                  <a:srgbClr val="3366FF"/>
                </a:solidFill>
              </a:rPr>
              <a:t>CPU burst </a:t>
            </a:r>
            <a:r>
              <a:rPr lang="en-US" altLang="en-US" dirty="0"/>
              <a:t>followed by </a:t>
            </a:r>
            <a:r>
              <a:rPr lang="en-US" altLang="en-US" b="1" dirty="0">
                <a:solidFill>
                  <a:srgbClr val="3366FF"/>
                </a:solidFill>
              </a:rPr>
              <a:t>I/O burst</a:t>
            </a:r>
            <a:endParaRPr lang="en-US" alt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dirty="0"/>
              <a:t>CPU burst distribution is of main concern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  <p:pic>
        <p:nvPicPr>
          <p:cNvPr id="7172" name="Picture 1" descr="6_0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5" y="1143000"/>
            <a:ext cx="2360613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865188" y="176213"/>
            <a:ext cx="7821612" cy="576262"/>
          </a:xfrm>
        </p:spPr>
        <p:txBody>
          <a:bodyPr/>
          <a:lstStyle/>
          <a:p>
            <a:pPr eaLnBrk="1" hangingPunct="1"/>
            <a:r>
              <a:rPr lang="en-US" altLang="en-US"/>
              <a:t>Multicore Processors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>
          <a:xfrm>
            <a:off x="882650" y="1233488"/>
            <a:ext cx="6915150" cy="4530725"/>
          </a:xfrm>
        </p:spPr>
        <p:txBody>
          <a:bodyPr/>
          <a:lstStyle/>
          <a:p>
            <a:r>
              <a:rPr lang="en-US" altLang="en-US"/>
              <a:t>Recent trend to place multiple processor cores on same physical chip</a:t>
            </a:r>
          </a:p>
          <a:p>
            <a:r>
              <a:rPr lang="en-US" altLang="en-US"/>
              <a:t>Faster and consumes less power</a:t>
            </a:r>
          </a:p>
          <a:p>
            <a:r>
              <a:rPr lang="en-US" altLang="en-US"/>
              <a:t>Multiple threads per core also growing</a:t>
            </a:r>
          </a:p>
          <a:p>
            <a:pPr lvl="1"/>
            <a:r>
              <a:rPr lang="en-US" altLang="en-US"/>
              <a:t>Takes advantage of memory stall to make progress on another thread while memory retrieve happens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1196975" y="277813"/>
            <a:ext cx="7489825" cy="576262"/>
          </a:xfrm>
        </p:spPr>
        <p:txBody>
          <a:bodyPr/>
          <a:lstStyle/>
          <a:p>
            <a:pPr eaLnBrk="1" hangingPunct="1"/>
            <a:r>
              <a:rPr lang="en-US" altLang="en-US"/>
              <a:t>Multithreaded Multicore System</a:t>
            </a:r>
          </a:p>
        </p:txBody>
      </p:sp>
      <p:pic>
        <p:nvPicPr>
          <p:cNvPr id="38915" name="Picture 4" descr="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1401763"/>
            <a:ext cx="6781800" cy="167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5" y="3722688"/>
            <a:ext cx="6872288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865188" y="277813"/>
            <a:ext cx="7821612" cy="576262"/>
          </a:xfrm>
        </p:spPr>
        <p:txBody>
          <a:bodyPr/>
          <a:lstStyle/>
          <a:p>
            <a:pPr eaLnBrk="1" hangingPunct="1"/>
            <a:r>
              <a:rPr lang="en-US" altLang="en-US"/>
              <a:t>Real-Time CPU Scheduling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281797" y="1233488"/>
            <a:ext cx="4052153" cy="4530725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dirty="0"/>
              <a:t>Can present obvious challenges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b="1" dirty="0">
                <a:solidFill>
                  <a:srgbClr val="3366FF"/>
                </a:solidFill>
              </a:rPr>
              <a:t>Soft real-time systems </a:t>
            </a:r>
            <a:r>
              <a:rPr lang="en-US" altLang="en-US" dirty="0"/>
              <a:t>– no guarantee as to when critical real-time process will be scheduled except that it will be given preference over non-critical processes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b="1" dirty="0">
                <a:solidFill>
                  <a:srgbClr val="3366FF"/>
                </a:solidFill>
              </a:rPr>
              <a:t>Hard real-time systems</a:t>
            </a:r>
            <a:r>
              <a:rPr lang="en-US" altLang="en-US" dirty="0"/>
              <a:t> – task must be serviced by its deadline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dirty="0"/>
              <a:t>Two types of latencies affect performance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sz="1400" dirty="0"/>
              <a:t>Interrupt latency – time from of interrupt arrival to start of interrupt services routine (ISR)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sz="1400" dirty="0"/>
              <a:t>Dispatch latency – time for schedule to take current process off CPU and switch to another</a:t>
            </a:r>
          </a:p>
          <a:p>
            <a:endParaRPr lang="en-US" altLang="en-US" dirty="0"/>
          </a:p>
          <a:p>
            <a:pPr lvl="1">
              <a:buFont typeface="Monotype Sorts" pitchFamily="-84" charset="2"/>
              <a:buNone/>
            </a:pPr>
            <a:r>
              <a:rPr lang="en-US" altLang="en-US" dirty="0"/>
              <a:t> </a:t>
            </a:r>
          </a:p>
        </p:txBody>
      </p:sp>
      <p:pic>
        <p:nvPicPr>
          <p:cNvPr id="39940" name="Picture 1" descr="Screen Shot 2012-12-17 at 8.37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3" y="1489075"/>
            <a:ext cx="4813300" cy="397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69489" y="6173647"/>
            <a:ext cx="497378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Consider anti-lock brakes vs airline radar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903288" y="176213"/>
            <a:ext cx="7821612" cy="576262"/>
          </a:xfrm>
        </p:spPr>
        <p:txBody>
          <a:bodyPr/>
          <a:lstStyle/>
          <a:p>
            <a:pPr eaLnBrk="1" hangingPunct="1"/>
            <a:r>
              <a:rPr lang="en-US" altLang="en-US"/>
              <a:t>Real-Time CPU Scheduling (Cont.)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806450" y="1233488"/>
            <a:ext cx="2633663" cy="4530725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dirty="0"/>
              <a:t>Conflict phase of dispatch latency: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dirty="0"/>
              <a:t>Preemption of any process running in kernel mode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dirty="0"/>
              <a:t>Release by low-priority process of resources needed by high-priority processes</a:t>
            </a:r>
          </a:p>
          <a:p>
            <a:endParaRPr lang="en-US" altLang="en-US" dirty="0"/>
          </a:p>
          <a:p>
            <a:pPr lvl="1">
              <a:buFont typeface="Monotype Sorts" pitchFamily="-84" charset="2"/>
              <a:buNone/>
            </a:pPr>
            <a:r>
              <a:rPr lang="en-US" altLang="en-US" dirty="0"/>
              <a:t> </a:t>
            </a:r>
          </a:p>
        </p:txBody>
      </p:sp>
      <p:pic>
        <p:nvPicPr>
          <p:cNvPr id="40964" name="Picture 3" descr="6_1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0" y="1384300"/>
            <a:ext cx="4572000" cy="379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60561" y="5377218"/>
            <a:ext cx="6237027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Preemptive kernels reduce dispatch latency from 100 milliseconds to &lt;1 millisecond in Solaris</a:t>
            </a:r>
            <a:r>
              <a:rPr lang="en-US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865188" y="277813"/>
            <a:ext cx="7821612" cy="576262"/>
          </a:xfrm>
        </p:spPr>
        <p:txBody>
          <a:bodyPr/>
          <a:lstStyle/>
          <a:p>
            <a:pPr eaLnBrk="1" hangingPunct="1"/>
            <a:r>
              <a:rPr lang="en-US" altLang="en-US"/>
              <a:t>Priority-based Scheduling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>
          <a:xfrm>
            <a:off x="491319" y="1195388"/>
            <a:ext cx="8379725" cy="4530725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dirty="0"/>
              <a:t>For real-time scheduling, scheduler must support preemptive, priority-based scheduling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z="1400" dirty="0"/>
              <a:t>But only guarantees </a:t>
            </a:r>
            <a:r>
              <a:rPr lang="en-US" altLang="en-US" sz="1400" u="sng" dirty="0"/>
              <a:t>soft</a:t>
            </a:r>
            <a:r>
              <a:rPr lang="en-US" altLang="en-US" sz="1400" dirty="0"/>
              <a:t> real-time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dirty="0"/>
              <a:t>For </a:t>
            </a:r>
            <a:r>
              <a:rPr lang="en-US" altLang="en-US" u="sng" dirty="0"/>
              <a:t>hard</a:t>
            </a:r>
            <a:r>
              <a:rPr lang="en-US" altLang="en-US" dirty="0"/>
              <a:t> real-time must also provide ability to meet deadlines and processes must announce their deadlines to the scheduler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dirty="0"/>
              <a:t>Processes have new characteristics: </a:t>
            </a:r>
            <a:r>
              <a:rPr lang="en-US" altLang="en-US" b="1" dirty="0">
                <a:solidFill>
                  <a:srgbClr val="3366FF"/>
                </a:solidFill>
              </a:rPr>
              <a:t>periodic</a:t>
            </a:r>
            <a:r>
              <a:rPr lang="en-US" altLang="en-US" dirty="0"/>
              <a:t> ones require CPU at constant intervals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z="1400" dirty="0"/>
              <a:t>Has </a:t>
            </a:r>
            <a:r>
              <a:rPr lang="en-US" altLang="en-US" b="1" dirty="0">
                <a:solidFill>
                  <a:srgbClr val="3366FF"/>
                </a:solidFill>
                <a:cs typeface="ＭＳ Ｐゴシック" charset="-128"/>
              </a:rPr>
              <a:t>processing time</a:t>
            </a:r>
            <a:r>
              <a:rPr lang="en-US" altLang="en-US" sz="1400" dirty="0"/>
              <a:t> </a:t>
            </a:r>
            <a:r>
              <a:rPr lang="en-US" altLang="en-US" sz="1400" i="1" dirty="0"/>
              <a:t>t</a:t>
            </a:r>
            <a:r>
              <a:rPr lang="en-US" altLang="en-US" sz="1400" dirty="0"/>
              <a:t>, </a:t>
            </a:r>
            <a:r>
              <a:rPr lang="en-US" altLang="en-US" b="1" dirty="0">
                <a:solidFill>
                  <a:srgbClr val="3366FF"/>
                </a:solidFill>
                <a:cs typeface="ＭＳ Ｐゴシック" charset="-128"/>
              </a:rPr>
              <a:t>deadline</a:t>
            </a:r>
            <a:r>
              <a:rPr lang="en-US" altLang="en-US" sz="1400" dirty="0"/>
              <a:t> </a:t>
            </a:r>
            <a:r>
              <a:rPr lang="en-US" altLang="en-US" sz="1400" i="1" dirty="0"/>
              <a:t>d, </a:t>
            </a:r>
            <a:r>
              <a:rPr lang="en-US" altLang="en-US" b="1" dirty="0">
                <a:solidFill>
                  <a:srgbClr val="3366FF"/>
                </a:solidFill>
                <a:cs typeface="ＭＳ Ｐゴシック" charset="-128"/>
              </a:rPr>
              <a:t>period</a:t>
            </a:r>
            <a:r>
              <a:rPr lang="en-US" altLang="en-US" sz="1400" dirty="0"/>
              <a:t> </a:t>
            </a:r>
            <a:r>
              <a:rPr lang="en-US" altLang="en-US" sz="1400" i="1" dirty="0"/>
              <a:t>p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z="1400" dirty="0"/>
              <a:t>0 ≤ </a:t>
            </a:r>
            <a:r>
              <a:rPr lang="en-US" altLang="en-US" sz="1400" i="1" dirty="0"/>
              <a:t>t</a:t>
            </a:r>
            <a:r>
              <a:rPr lang="en-US" altLang="en-US" sz="1400" dirty="0"/>
              <a:t> ≤ </a:t>
            </a:r>
            <a:r>
              <a:rPr lang="en-US" altLang="en-US" sz="1400" i="1" dirty="0"/>
              <a:t>d</a:t>
            </a:r>
            <a:r>
              <a:rPr lang="en-US" altLang="en-US" sz="1400" dirty="0"/>
              <a:t> ≤ </a:t>
            </a:r>
            <a:r>
              <a:rPr lang="en-US" altLang="en-US" sz="1400" i="1" dirty="0"/>
              <a:t>p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z="1400" b="1" dirty="0">
                <a:solidFill>
                  <a:srgbClr val="3366FF"/>
                </a:solidFill>
              </a:rPr>
              <a:t>Rate</a:t>
            </a:r>
            <a:r>
              <a:rPr lang="en-US" altLang="en-US" sz="1400" dirty="0"/>
              <a:t> of periodic task is 1/</a:t>
            </a:r>
            <a:r>
              <a:rPr lang="en-US" altLang="en-US" sz="1400" i="1" dirty="0"/>
              <a:t>p</a:t>
            </a:r>
            <a:endParaRPr lang="en-US" altLang="en-US" sz="1400" dirty="0"/>
          </a:p>
          <a:p>
            <a:pPr lvl="1"/>
            <a:endParaRPr lang="en-US" altLang="en-US" dirty="0"/>
          </a:p>
          <a:p>
            <a:endParaRPr lang="en-US" altLang="en-US" dirty="0"/>
          </a:p>
          <a:p>
            <a:pPr lvl="1">
              <a:buFont typeface="Monotype Sorts" pitchFamily="-84" charset="2"/>
              <a:buNone/>
            </a:pPr>
            <a:r>
              <a:rPr lang="en-US" altLang="en-US" dirty="0"/>
              <a:t> </a:t>
            </a:r>
          </a:p>
        </p:txBody>
      </p:sp>
      <p:pic>
        <p:nvPicPr>
          <p:cNvPr id="41988" name="Picture 1" descr="Screen Shot 2012-12-17 at 8.41.5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13"/>
          <a:stretch/>
        </p:blipFill>
        <p:spPr bwMode="auto">
          <a:xfrm>
            <a:off x="1833563" y="4348039"/>
            <a:ext cx="5837237" cy="218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865188" y="277813"/>
            <a:ext cx="7821612" cy="576262"/>
          </a:xfrm>
        </p:spPr>
        <p:txBody>
          <a:bodyPr/>
          <a:lstStyle/>
          <a:p>
            <a:pPr eaLnBrk="1" hangingPunct="1"/>
            <a:r>
              <a:rPr lang="en-US" altLang="en-US"/>
              <a:t>Priority-based Scheduling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>
          <a:xfrm>
            <a:off x="491319" y="1195388"/>
            <a:ext cx="8379725" cy="4530725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dirty="0"/>
              <a:t>Processes announce their deadline requirements to the scheduler.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dirty="0"/>
              <a:t>Using an admission control algorithm, the scheduler either: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dirty="0"/>
              <a:t>Admits the process, guaranteeing that the process will complete on time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dirty="0"/>
              <a:t>Rejects the request as impossible if it </a:t>
            </a:r>
            <a:r>
              <a:rPr lang="en-US" altLang="en-US"/>
              <a:t>cannot guarantee </a:t>
            </a:r>
            <a:r>
              <a:rPr lang="en-US" altLang="en-US" dirty="0"/>
              <a:t>that the task will be serviced by its deadline.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88" y="3583993"/>
            <a:ext cx="6753225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43135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Virtualization and Scheduling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>
          <a:xfrm>
            <a:off x="933450" y="1233488"/>
            <a:ext cx="6394450" cy="4530725"/>
          </a:xfrm>
        </p:spPr>
        <p:txBody>
          <a:bodyPr/>
          <a:lstStyle/>
          <a:p>
            <a:r>
              <a:rPr lang="en-US" altLang="en-US"/>
              <a:t>Virtualization software schedules multiple guests onto CPU(s)</a:t>
            </a:r>
          </a:p>
          <a:p>
            <a:r>
              <a:rPr lang="en-US" altLang="en-US"/>
              <a:t>Each guest doing its own scheduling</a:t>
            </a:r>
          </a:p>
          <a:p>
            <a:pPr lvl="1"/>
            <a:r>
              <a:rPr lang="en-US" altLang="en-US"/>
              <a:t>Not knowing it doesn</a:t>
            </a:r>
            <a:r>
              <a:rPr lang="ja-JP" altLang="en-US"/>
              <a:t>’</a:t>
            </a:r>
            <a:r>
              <a:rPr lang="en-US" altLang="ja-JP"/>
              <a:t>t own the CPUs</a:t>
            </a:r>
          </a:p>
          <a:p>
            <a:pPr lvl="1"/>
            <a:r>
              <a:rPr lang="en-US" altLang="en-US"/>
              <a:t>Can result in poor response time</a:t>
            </a:r>
          </a:p>
          <a:p>
            <a:pPr lvl="1"/>
            <a:r>
              <a:rPr lang="en-US" altLang="en-US"/>
              <a:t>Can effect time-of-day clocks in guests</a:t>
            </a:r>
          </a:p>
          <a:p>
            <a:r>
              <a:rPr lang="en-US" altLang="en-US"/>
              <a:t>Can undo good scheduling algorithm efforts of guests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876300" y="277813"/>
            <a:ext cx="7810500" cy="576262"/>
          </a:xfrm>
        </p:spPr>
        <p:txBody>
          <a:bodyPr/>
          <a:lstStyle/>
          <a:p>
            <a:pPr eaLnBrk="1" hangingPunct="1"/>
            <a:r>
              <a:rPr lang="en-US" altLang="en-US"/>
              <a:t>Rate Montonic Scheduling</a:t>
            </a:r>
          </a:p>
        </p:txBody>
      </p:sp>
      <p:sp>
        <p:nvSpPr>
          <p:cNvPr id="44035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806450" y="1298575"/>
            <a:ext cx="7351713" cy="44831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dirty="0"/>
              <a:t>A priority is assigned based on the inverse of its period</a:t>
            </a:r>
          </a:p>
          <a:p>
            <a:pPr>
              <a:buFont typeface="Wingdings" panose="05000000000000000000" pitchFamily="2" charset="2"/>
              <a:buChar char="q"/>
            </a:pPr>
            <a:endParaRPr lang="en-US" altLang="en-US" sz="8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dirty="0"/>
              <a:t>Shorter periods = higher priority;</a:t>
            </a:r>
          </a:p>
          <a:p>
            <a:pPr>
              <a:buFont typeface="Wingdings" panose="05000000000000000000" pitchFamily="2" charset="2"/>
              <a:buChar char="q"/>
            </a:pPr>
            <a:endParaRPr lang="en-US" altLang="en-US" sz="8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dirty="0"/>
              <a:t>Longer periods = lower priority</a:t>
            </a:r>
          </a:p>
          <a:p>
            <a:pPr>
              <a:buFont typeface="Wingdings" panose="05000000000000000000" pitchFamily="2" charset="2"/>
              <a:buChar char="q"/>
            </a:pPr>
            <a:endParaRPr lang="en-US" altLang="en-US" sz="8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dirty="0"/>
              <a:t>P</a:t>
            </a:r>
            <a:r>
              <a:rPr lang="en-US" altLang="en-US" baseline="-25000" dirty="0"/>
              <a:t>1</a:t>
            </a:r>
            <a:r>
              <a:rPr lang="en-US" altLang="en-US" dirty="0"/>
              <a:t> is assigned a higher priority than P</a:t>
            </a:r>
            <a:r>
              <a:rPr lang="en-US" altLang="en-US" baseline="-25000" dirty="0"/>
              <a:t>2</a:t>
            </a:r>
            <a:r>
              <a:rPr lang="en-US" altLang="en-US" dirty="0"/>
              <a:t>.</a:t>
            </a:r>
            <a:br>
              <a:rPr lang="en-US" altLang="en-US" dirty="0"/>
            </a:br>
            <a:endParaRPr lang="en-US" altLang="en-US" dirty="0"/>
          </a:p>
        </p:txBody>
      </p:sp>
      <p:pic>
        <p:nvPicPr>
          <p:cNvPr id="4403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63" y="3659188"/>
            <a:ext cx="6867525" cy="127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27209" y="5282208"/>
            <a:ext cx="6508631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RMS is static priority with preemption.</a:t>
            </a:r>
          </a:p>
          <a:p>
            <a:r>
              <a:rPr lang="en-US" dirty="0">
                <a:solidFill>
                  <a:srgbClr val="FF0000"/>
                </a:solidFill>
              </a:rPr>
              <a:t>Assign higher priority to tasks that need the CPU more often.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86651" y="1856096"/>
            <a:ext cx="3193576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FF0000"/>
                </a:solidFill>
              </a:rPr>
              <a:t>=50; p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=100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FF0000"/>
                </a:solidFill>
              </a:rPr>
              <a:t>=20; t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=35</a:t>
            </a:r>
          </a:p>
          <a:p>
            <a:r>
              <a:rPr lang="en-US" dirty="0">
                <a:solidFill>
                  <a:srgbClr val="FF0000"/>
                </a:solidFill>
              </a:rPr>
              <a:t>Deadline=before next scheduled execution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193800" y="82550"/>
            <a:ext cx="8077200" cy="609600"/>
          </a:xfrm>
        </p:spPr>
        <p:txBody>
          <a:bodyPr/>
          <a:lstStyle/>
          <a:p>
            <a:pPr eaLnBrk="1" hangingPunct="1"/>
            <a:r>
              <a:rPr lang="en-US" altLang="en-US" sz="2400"/>
              <a:t>Missed Deadlines with Rate Monotonic Scheduling</a:t>
            </a:r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" t="40077" r="664" b="40047"/>
          <a:stretch>
            <a:fillRect/>
          </a:stretch>
        </p:blipFill>
        <p:spPr bwMode="auto">
          <a:xfrm>
            <a:off x="1130300" y="1746250"/>
            <a:ext cx="733107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30300" y="3308260"/>
            <a:ext cx="3193576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FF0000"/>
                </a:solidFill>
              </a:rPr>
              <a:t>=50; p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=80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FF0000"/>
                </a:solidFill>
              </a:rPr>
              <a:t>=25; t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=35</a:t>
            </a:r>
          </a:p>
          <a:p>
            <a:r>
              <a:rPr lang="en-US" dirty="0">
                <a:solidFill>
                  <a:srgbClr val="FF0000"/>
                </a:solidFill>
              </a:rPr>
              <a:t>Deadline=before next scheduled execution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93800" y="5036695"/>
            <a:ext cx="7680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RMS worst case CPU utilization for scheduling two processes is ~83%. Combined CPU utilization for P</a:t>
            </a:r>
            <a:r>
              <a:rPr lang="en-US" baseline="-25000" dirty="0">
                <a:solidFill>
                  <a:srgbClr val="FF0000"/>
                </a:solidFill>
              </a:rPr>
              <a:t>1 </a:t>
            </a:r>
            <a:r>
              <a:rPr lang="en-US" dirty="0">
                <a:solidFill>
                  <a:srgbClr val="FF0000"/>
                </a:solidFill>
              </a:rPr>
              <a:t>and P</a:t>
            </a:r>
            <a:r>
              <a:rPr lang="en-US" baseline="-25000" dirty="0">
                <a:solidFill>
                  <a:srgbClr val="FF0000"/>
                </a:solidFill>
              </a:rPr>
              <a:t>2 </a:t>
            </a:r>
            <a:r>
              <a:rPr lang="en-US" dirty="0">
                <a:solidFill>
                  <a:srgbClr val="FF0000"/>
                </a:solidFill>
              </a:rPr>
              <a:t>is ~94%.</a:t>
            </a:r>
          </a:p>
          <a:p>
            <a:r>
              <a:rPr lang="en-US" dirty="0">
                <a:solidFill>
                  <a:srgbClr val="FF0000"/>
                </a:solidFill>
              </a:rPr>
              <a:t>That’s why it fails here!!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62970" y="1099919"/>
            <a:ext cx="1738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baseline="-25000" dirty="0">
                <a:solidFill>
                  <a:srgbClr val="FF0000"/>
                </a:solidFill>
              </a:rPr>
              <a:t>2 </a:t>
            </a:r>
            <a:r>
              <a:rPr lang="en-US" dirty="0">
                <a:solidFill>
                  <a:srgbClr val="FF0000"/>
                </a:solidFill>
              </a:rPr>
              <a:t>misses deadline (80)</a:t>
            </a:r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081088" y="163513"/>
            <a:ext cx="7694612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Earliest Deadline First Scheduling (EDF)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1257300"/>
            <a:ext cx="7353300" cy="4483100"/>
          </a:xfrm>
        </p:spPr>
        <p:txBody>
          <a:bodyPr/>
          <a:lstStyle/>
          <a:p>
            <a:r>
              <a:rPr lang="en-US" altLang="en-US" dirty="0"/>
              <a:t>Priorities are assigned according to deadlines:</a:t>
            </a:r>
            <a:br>
              <a:rPr lang="en-US" altLang="en-US" dirty="0"/>
            </a:b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the earlier the deadline, the higher the priority;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>	the later the deadline, the lower the priority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>	Priorities are </a:t>
            </a:r>
            <a:r>
              <a:rPr lang="en-US" altLang="en-US" b="1" i="1" dirty="0"/>
              <a:t>not</a:t>
            </a:r>
            <a:r>
              <a:rPr lang="en-US" altLang="en-US" dirty="0"/>
              <a:t> fixed</a:t>
            </a:r>
          </a:p>
        </p:txBody>
      </p:sp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" t="40184" r="711" b="39867"/>
          <a:stretch>
            <a:fillRect/>
          </a:stretch>
        </p:blipFill>
        <p:spPr bwMode="auto">
          <a:xfrm>
            <a:off x="1333500" y="2994025"/>
            <a:ext cx="677227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33500" y="4612943"/>
            <a:ext cx="69103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EDF requires neither periodicity nor constant CPU burst times.</a:t>
            </a:r>
          </a:p>
          <a:p>
            <a:r>
              <a:rPr lang="en-US" dirty="0">
                <a:solidFill>
                  <a:srgbClr val="FF0000"/>
                </a:solidFill>
              </a:rPr>
              <a:t>The only requirement is that the process announce its deadline to the scheduler when it becomes runnable.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26956" y="1276171"/>
            <a:ext cx="2752152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FF0000"/>
                </a:solidFill>
              </a:rPr>
              <a:t>=50; p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=80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FF0000"/>
                </a:solidFill>
              </a:rPr>
              <a:t>=25; t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=35</a:t>
            </a:r>
          </a:p>
          <a:p>
            <a:r>
              <a:rPr lang="en-US" dirty="0">
                <a:solidFill>
                  <a:srgbClr val="FF0000"/>
                </a:solidFill>
              </a:rPr>
              <a:t>Deadline=before next scheduled execution</a:t>
            </a:r>
          </a:p>
        </p:txBody>
      </p:sp>
      <p:sp>
        <p:nvSpPr>
          <p:cNvPr id="3" name="Isosceles Triangle 2"/>
          <p:cNvSpPr/>
          <p:nvPr/>
        </p:nvSpPr>
        <p:spPr bwMode="auto">
          <a:xfrm>
            <a:off x="524656" y="6310859"/>
            <a:ext cx="365932" cy="254833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76213"/>
            <a:ext cx="76200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Histogram of CPU-burst Times</a:t>
            </a:r>
          </a:p>
        </p:txBody>
      </p:sp>
      <p:pic>
        <p:nvPicPr>
          <p:cNvPr id="819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633" y="1525588"/>
            <a:ext cx="5721350" cy="380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192172" y="5376600"/>
            <a:ext cx="343251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CPU-bound programs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8671" y="2501703"/>
            <a:ext cx="261893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I/O-bound programs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935038" y="201613"/>
            <a:ext cx="7751762" cy="576262"/>
          </a:xfrm>
        </p:spPr>
        <p:txBody>
          <a:bodyPr/>
          <a:lstStyle/>
          <a:p>
            <a:pPr eaLnBrk="1" hangingPunct="1"/>
            <a:r>
              <a:rPr lang="en-US" altLang="en-US"/>
              <a:t>Proportional Share Scheduling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4250" y="1298575"/>
            <a:ext cx="6927850" cy="4483100"/>
          </a:xfrm>
        </p:spPr>
        <p:txBody>
          <a:bodyPr/>
          <a:lstStyle/>
          <a:p>
            <a:r>
              <a:rPr lang="en-US" altLang="en-US" i="1" dirty="0"/>
              <a:t>T</a:t>
            </a:r>
            <a:r>
              <a:rPr lang="en-US" altLang="en-US" dirty="0"/>
              <a:t> shares are allocated among all processes in the system</a:t>
            </a:r>
          </a:p>
          <a:p>
            <a:endParaRPr lang="en-US" altLang="en-US" dirty="0"/>
          </a:p>
          <a:p>
            <a:r>
              <a:rPr lang="en-US" altLang="en-US" dirty="0"/>
              <a:t>An application receives </a:t>
            </a:r>
            <a:r>
              <a:rPr lang="en-US" altLang="en-US" i="1" dirty="0"/>
              <a:t>N</a:t>
            </a:r>
            <a:r>
              <a:rPr lang="en-US" altLang="en-US" dirty="0"/>
              <a:t> shares where </a:t>
            </a:r>
            <a:r>
              <a:rPr lang="en-US" altLang="en-US" i="1" dirty="0"/>
              <a:t>N &lt; T</a:t>
            </a:r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This ensures each application will receive </a:t>
            </a:r>
            <a:r>
              <a:rPr lang="en-US" altLang="en-US" b="1" i="1" dirty="0"/>
              <a:t>N</a:t>
            </a:r>
            <a:r>
              <a:rPr lang="en-US" altLang="en-US" i="1" dirty="0"/>
              <a:t> / T</a:t>
            </a:r>
            <a:r>
              <a:rPr lang="en-US" altLang="en-US" dirty="0"/>
              <a:t> of the total processor time</a:t>
            </a:r>
          </a:p>
          <a:p>
            <a:r>
              <a:rPr lang="en-US" altLang="en-US" dirty="0"/>
              <a:t>Cooperates with admission control policy to guarantee that an application receives its allocated shares of time. </a:t>
            </a:r>
          </a:p>
          <a:p>
            <a:r>
              <a:rPr lang="en-US" altLang="en-US" dirty="0"/>
              <a:t>Admission control will only admit an application if the requested number of shares are available.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482600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POSIX Real-Time Scheduling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69950" y="1184275"/>
            <a:ext cx="7486650" cy="4483100"/>
          </a:xfrm>
        </p:spPr>
        <p:txBody>
          <a:bodyPr/>
          <a:lstStyle/>
          <a:p>
            <a:pPr marL="346058" indent="-346058">
              <a:buFont typeface="Monotype Sorts" charset="0"/>
              <a:buChar char="n"/>
              <a:defRPr/>
            </a:pPr>
            <a:r>
              <a:rPr lang="en-US" dirty="0">
                <a:ea typeface="ＭＳ Ｐゴシック" charset="-128"/>
              </a:rPr>
              <a:t>The POSIX.1b standard</a:t>
            </a:r>
          </a:p>
          <a:p>
            <a:pPr marL="346058" indent="-346058">
              <a:buFont typeface="Monotype Sorts" charset="0"/>
              <a:buChar char="n"/>
              <a:defRPr/>
            </a:pPr>
            <a:r>
              <a:rPr lang="en-US" dirty="0">
                <a:ea typeface="ＭＳ Ｐゴシック" charset="-128"/>
              </a:rPr>
              <a:t>API provides functions for managing real-time threads</a:t>
            </a:r>
          </a:p>
          <a:p>
            <a:pPr marL="346058" indent="-346058">
              <a:buFont typeface="Monotype Sorts" charset="0"/>
              <a:buChar char="n"/>
              <a:defRPr/>
            </a:pPr>
            <a:r>
              <a:rPr lang="en-US" dirty="0">
                <a:ea typeface="ＭＳ Ｐゴシック" charset="-128"/>
              </a:rPr>
              <a:t>Defines two scheduling classes for real-time threads:</a:t>
            </a:r>
            <a:endParaRPr lang="en-US" sz="1000" dirty="0">
              <a:ea typeface="ＭＳ Ｐゴシック" charset="-128"/>
            </a:endParaRPr>
          </a:p>
          <a:p>
            <a:pPr marL="346058" indent="-346058">
              <a:buFont typeface="+mj-lt"/>
              <a:buAutoNum type="arabicPeriod"/>
              <a:defRPr/>
            </a:pPr>
            <a:r>
              <a:rPr lang="en-US" dirty="0">
                <a:ea typeface="ＭＳ Ｐゴシック" charset="-128"/>
              </a:rPr>
              <a:t>SCHED_FIFO - threads are scheduled using a FCFS strategy with a FIFO queue. There is no time-slicing for threads of equal priority</a:t>
            </a:r>
          </a:p>
          <a:p>
            <a:pPr marL="346058" indent="-346058">
              <a:buFont typeface="+mj-lt"/>
              <a:buAutoNum type="arabicPeriod"/>
              <a:defRPr/>
            </a:pPr>
            <a:r>
              <a:rPr lang="en-US" dirty="0">
                <a:ea typeface="ＭＳ Ｐゴシック" charset="-128"/>
              </a:rPr>
              <a:t>SCHED_RR - similar to SCHED_FIFO except time-slicing occurs for threads of equal priority</a:t>
            </a:r>
          </a:p>
          <a:p>
            <a:pPr marL="342197" indent="-342197">
              <a:buFont typeface="Monotype Sorts" charset="0"/>
              <a:buChar char="n"/>
              <a:defRPr/>
            </a:pPr>
            <a:r>
              <a:rPr lang="en-US" dirty="0">
                <a:ea typeface="ＭＳ Ｐゴシック" charset="-128"/>
              </a:rPr>
              <a:t>Defines two functions for getting and setting scheduling policy:</a:t>
            </a:r>
          </a:p>
          <a:p>
            <a:pPr marL="342197" indent="-342197" fontAlgn="auto">
              <a:buFont typeface="+mj-lt"/>
              <a:buAutoNum type="arabicPeriod"/>
              <a:defRPr/>
            </a:pPr>
            <a:r>
              <a:rPr lang="en-US" b="1" dirty="0" err="1">
                <a:latin typeface="Courier New"/>
                <a:ea typeface="ＭＳ Ｐゴシック" charset="-128"/>
                <a:cs typeface="Courier New"/>
              </a:rPr>
              <a:t>pthread_attr_getsched_policy</a:t>
            </a:r>
            <a:r>
              <a:rPr lang="en-US" b="1" dirty="0">
                <a:latin typeface="Courier New"/>
                <a:ea typeface="ＭＳ Ｐゴシック" charset="-128"/>
                <a:cs typeface="Courier New"/>
              </a:rPr>
              <a:t>(</a:t>
            </a:r>
            <a:r>
              <a:rPr lang="en-US" b="1" dirty="0" err="1">
                <a:latin typeface="Courier New"/>
                <a:ea typeface="ＭＳ Ｐゴシック" charset="-128"/>
                <a:cs typeface="Courier New"/>
              </a:rPr>
              <a:t>pthread_attr_t</a:t>
            </a:r>
            <a:r>
              <a:rPr lang="en-US" b="1" dirty="0">
                <a:latin typeface="Courier New"/>
                <a:ea typeface="ＭＳ Ｐゴシック" charset="-128"/>
                <a:cs typeface="Courier New"/>
              </a:rPr>
              <a:t> *</a:t>
            </a:r>
            <a:r>
              <a:rPr lang="en-US" b="1" dirty="0" err="1">
                <a:latin typeface="Courier New"/>
                <a:ea typeface="ＭＳ Ｐゴシック" charset="-128"/>
                <a:cs typeface="Courier New"/>
              </a:rPr>
              <a:t>attr</a:t>
            </a:r>
            <a:r>
              <a:rPr lang="en-US" b="1" dirty="0">
                <a:latin typeface="Courier New"/>
                <a:ea typeface="ＭＳ Ｐゴシック" charset="-128"/>
                <a:cs typeface="Courier New"/>
              </a:rPr>
              <a:t>, </a:t>
            </a:r>
            <a:r>
              <a:rPr lang="en-US" b="1" dirty="0" err="1">
                <a:latin typeface="Courier New"/>
                <a:ea typeface="ＭＳ Ｐゴシック" charset="-128"/>
                <a:cs typeface="Courier New"/>
              </a:rPr>
              <a:t>int</a:t>
            </a:r>
            <a:r>
              <a:rPr lang="en-US" b="1" dirty="0">
                <a:latin typeface="Courier New"/>
                <a:ea typeface="ＭＳ Ｐゴシック" charset="-128"/>
                <a:cs typeface="Courier New"/>
              </a:rPr>
              <a:t> *policy) </a:t>
            </a:r>
          </a:p>
          <a:p>
            <a:pPr marL="342197" indent="-342197" fontAlgn="auto">
              <a:buFont typeface="+mj-lt"/>
              <a:buAutoNum type="arabicPeriod"/>
              <a:defRPr/>
            </a:pPr>
            <a:r>
              <a:rPr lang="en-US" b="1" dirty="0" err="1">
                <a:latin typeface="Courier New"/>
                <a:ea typeface="ＭＳ Ｐゴシック" charset="-128"/>
                <a:cs typeface="Courier New"/>
              </a:rPr>
              <a:t>pthread_attr_setsched_policy</a:t>
            </a:r>
            <a:r>
              <a:rPr lang="en-US" b="1" dirty="0">
                <a:latin typeface="Courier New"/>
                <a:ea typeface="ＭＳ Ｐゴシック" charset="-128"/>
                <a:cs typeface="Courier New"/>
              </a:rPr>
              <a:t>(</a:t>
            </a:r>
            <a:r>
              <a:rPr lang="en-US" b="1" dirty="0" err="1">
                <a:latin typeface="Courier New"/>
                <a:ea typeface="ＭＳ Ｐゴシック" charset="-128"/>
                <a:cs typeface="Courier New"/>
              </a:rPr>
              <a:t>pthread_attr_t</a:t>
            </a:r>
            <a:r>
              <a:rPr lang="en-US" b="1" dirty="0">
                <a:latin typeface="Courier New"/>
                <a:ea typeface="ＭＳ Ｐゴシック" charset="-128"/>
                <a:cs typeface="Courier New"/>
              </a:rPr>
              <a:t> *</a:t>
            </a:r>
            <a:r>
              <a:rPr lang="en-US" b="1" dirty="0" err="1">
                <a:latin typeface="Courier New"/>
                <a:ea typeface="ＭＳ Ｐゴシック" charset="-128"/>
                <a:cs typeface="Courier New"/>
              </a:rPr>
              <a:t>attr</a:t>
            </a:r>
            <a:r>
              <a:rPr lang="en-US" b="1" dirty="0">
                <a:latin typeface="Courier New"/>
                <a:ea typeface="ＭＳ Ｐゴシック" charset="-128"/>
                <a:cs typeface="Courier New"/>
              </a:rPr>
              <a:t>, </a:t>
            </a:r>
            <a:r>
              <a:rPr lang="en-US" b="1" dirty="0" err="1">
                <a:latin typeface="Courier New"/>
                <a:ea typeface="ＭＳ Ｐゴシック" charset="-128"/>
                <a:cs typeface="Courier New"/>
              </a:rPr>
              <a:t>int</a:t>
            </a:r>
            <a:r>
              <a:rPr lang="en-US" b="1" dirty="0">
                <a:latin typeface="Courier New"/>
                <a:ea typeface="ＭＳ Ｐゴシック" charset="-128"/>
                <a:cs typeface="Courier New"/>
              </a:rPr>
              <a:t> policy)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941388" y="277813"/>
            <a:ext cx="7745412" cy="576262"/>
          </a:xfrm>
        </p:spPr>
        <p:txBody>
          <a:bodyPr/>
          <a:lstStyle/>
          <a:p>
            <a:pPr eaLnBrk="1" hangingPunct="1"/>
            <a:r>
              <a:rPr lang="en-US" altLang="en-US"/>
              <a:t>POSIX Real-Time Scheduling API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066800"/>
            <a:ext cx="7702550" cy="4483100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#include &lt;pthread.h&gt;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#include &lt;stdio.h&gt;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#define NUM_THREADS 5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int main(int argc, char *argv[])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   int i, policy;</a:t>
            </a:r>
            <a:b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   pthread_t_tid[NUM_THREADS];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   pthread_attr_t attr;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   /* get the default attributes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   pthread_attr_init(&amp;attr);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   /* get the current scheduling policy */</a:t>
            </a:r>
            <a:b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   if (pthread_attr_getschedpolicy(&amp;attr, &amp;policy) != 0)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      fprintf(stderr, "Unable to get policy.\n");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   else {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      if (policy == SCHED_OTHER) printf("SCHED_OTHER\n");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      else if (policy == SCHED_RR) printf("SCHED_RR\n");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      else if (policy == SCHED_FIFO) printf("SCHED_FIFO\n");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104900" y="176213"/>
            <a:ext cx="8039100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POSIX Real-Time Scheduling API (Cont.)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98575"/>
            <a:ext cx="7702550" cy="4483100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   /* set the scheduling policy - FIFO, RR, or OTHER */ </a:t>
            </a:r>
            <a:b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   if (pthread_attr_setschedpolicy(&amp;attr, SCHED_FIFO) != 0)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      fprintf(stderr, "Unable to set policy.\n");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   /* create the threads */</a:t>
            </a:r>
            <a:b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   for (i = 0; i &lt; NUM_THREADS; i++)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      pthread_create(&amp;tid[i],&amp;attr,runner,NULL);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   /* now join on each thread */</a:t>
            </a:r>
            <a:b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   for (i = 0; i &lt; NUM_THREADS; i++)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      pthread_join(tid[i], NULL);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/* Each thread will begin control in this function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void *runner(void *param)</a:t>
            </a:r>
            <a:b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   /* do some work ...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   pthread_exit(0);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138238" y="176213"/>
            <a:ext cx="7548562" cy="576262"/>
          </a:xfrm>
        </p:spPr>
        <p:txBody>
          <a:bodyPr/>
          <a:lstStyle/>
          <a:p>
            <a:pPr eaLnBrk="1" hangingPunct="1"/>
            <a:r>
              <a:rPr lang="en-US" altLang="en-US"/>
              <a:t>Operating System Examples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109663"/>
            <a:ext cx="6843713" cy="3508375"/>
          </a:xfrm>
        </p:spPr>
        <p:txBody>
          <a:bodyPr/>
          <a:lstStyle/>
          <a:p>
            <a:endParaRPr lang="en-US" altLang="en-US"/>
          </a:p>
          <a:p>
            <a:r>
              <a:rPr lang="en-US" altLang="en-US"/>
              <a:t>Linux scheduling</a:t>
            </a:r>
          </a:p>
          <a:p>
            <a:endParaRPr lang="en-US" altLang="en-US"/>
          </a:p>
          <a:p>
            <a:r>
              <a:rPr lang="en-US" altLang="en-US"/>
              <a:t>Windows scheduling</a:t>
            </a:r>
          </a:p>
          <a:p>
            <a:endParaRPr lang="en-US" altLang="en-US"/>
          </a:p>
          <a:p>
            <a:r>
              <a:rPr lang="en-US" altLang="en-US"/>
              <a:t>Solaris scheduling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231900" y="138113"/>
            <a:ext cx="7848600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Linux Scheduling Through Version 2.5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3288" y="1123950"/>
            <a:ext cx="7402512" cy="48958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Prior to kernel version 2.5, ran variation of standard UNIX scheduling algorithm</a:t>
            </a:r>
          </a:p>
          <a:p>
            <a:pPr>
              <a:lnSpc>
                <a:spcPct val="90000"/>
              </a:lnSpc>
            </a:pPr>
            <a:r>
              <a:rPr lang="en-US" altLang="en-US"/>
              <a:t>Version 2.5 moved to constant order </a:t>
            </a:r>
            <a:r>
              <a:rPr lang="en-US" altLang="en-US" i="1"/>
              <a:t>O</a:t>
            </a:r>
            <a:r>
              <a:rPr lang="en-US" altLang="en-US"/>
              <a:t>(1) scheduling time</a:t>
            </a:r>
          </a:p>
          <a:p>
            <a:pPr lvl="1">
              <a:lnSpc>
                <a:spcPct val="90000"/>
              </a:lnSpc>
            </a:pPr>
            <a:r>
              <a:rPr lang="en-US" altLang="en-US" sz="1600"/>
              <a:t>Preemptive, priority based</a:t>
            </a:r>
          </a:p>
          <a:p>
            <a:pPr lvl="1">
              <a:lnSpc>
                <a:spcPct val="90000"/>
              </a:lnSpc>
            </a:pPr>
            <a:r>
              <a:rPr lang="en-US" altLang="en-US" sz="1600"/>
              <a:t>Two priority ranges: time-sharing and real-time</a:t>
            </a:r>
          </a:p>
          <a:p>
            <a:pPr lvl="1">
              <a:lnSpc>
                <a:spcPct val="90000"/>
              </a:lnSpc>
            </a:pPr>
            <a:r>
              <a:rPr lang="en-US" altLang="en-US" sz="1600" b="1"/>
              <a:t>Real-time </a:t>
            </a:r>
            <a:r>
              <a:rPr lang="en-US" altLang="en-US" sz="1600"/>
              <a:t>range from 0 to 99 and </a:t>
            </a:r>
            <a:r>
              <a:rPr lang="en-US" altLang="en-US" sz="1600" b="1"/>
              <a:t>nice </a:t>
            </a:r>
            <a:r>
              <a:rPr lang="en-US" altLang="en-US" sz="1600"/>
              <a:t>value from 100 to 140</a:t>
            </a:r>
          </a:p>
          <a:p>
            <a:pPr lvl="1">
              <a:lnSpc>
                <a:spcPct val="90000"/>
              </a:lnSpc>
            </a:pPr>
            <a:r>
              <a:rPr lang="en-US" altLang="en-US" sz="1600"/>
              <a:t>Map into  global priority with numerically lower values indicating higher priority</a:t>
            </a:r>
          </a:p>
          <a:p>
            <a:pPr lvl="1">
              <a:lnSpc>
                <a:spcPct val="90000"/>
              </a:lnSpc>
            </a:pPr>
            <a:r>
              <a:rPr lang="en-US" altLang="en-US" sz="1600"/>
              <a:t>Higher priority gets larger q</a:t>
            </a:r>
          </a:p>
          <a:p>
            <a:pPr lvl="1">
              <a:lnSpc>
                <a:spcPct val="90000"/>
              </a:lnSpc>
            </a:pPr>
            <a:r>
              <a:rPr lang="en-US" altLang="en-US" sz="1600"/>
              <a:t>Task run-able as long as time left in time slice (</a:t>
            </a:r>
            <a:r>
              <a:rPr lang="en-US" altLang="en-US" sz="1600" b="1">
                <a:solidFill>
                  <a:srgbClr val="3366FF"/>
                </a:solidFill>
              </a:rPr>
              <a:t>active</a:t>
            </a:r>
            <a:r>
              <a:rPr lang="en-US" altLang="en-US" sz="1600"/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en-US" sz="1600"/>
              <a:t>If no time left (</a:t>
            </a:r>
            <a:r>
              <a:rPr lang="en-US" altLang="en-US" sz="1600" b="1">
                <a:solidFill>
                  <a:srgbClr val="3366FF"/>
                </a:solidFill>
              </a:rPr>
              <a:t>expired</a:t>
            </a:r>
            <a:r>
              <a:rPr lang="en-US" altLang="en-US" sz="1600"/>
              <a:t>), not run-able until all other tasks use their slices</a:t>
            </a:r>
          </a:p>
          <a:p>
            <a:pPr lvl="1">
              <a:lnSpc>
                <a:spcPct val="90000"/>
              </a:lnSpc>
            </a:pPr>
            <a:r>
              <a:rPr lang="en-US" altLang="en-US" sz="1600"/>
              <a:t>All run-able tasks tracked in per-CPU </a:t>
            </a:r>
            <a:r>
              <a:rPr lang="en-US" altLang="en-US" sz="1600" b="1">
                <a:solidFill>
                  <a:srgbClr val="3366FF"/>
                </a:solidFill>
              </a:rPr>
              <a:t>runqueue </a:t>
            </a:r>
            <a:r>
              <a:rPr lang="en-US" altLang="en-US" sz="1600"/>
              <a:t>data structure</a:t>
            </a:r>
          </a:p>
          <a:p>
            <a:pPr lvl="2">
              <a:lnSpc>
                <a:spcPct val="90000"/>
              </a:lnSpc>
            </a:pPr>
            <a:r>
              <a:rPr lang="en-US" altLang="en-US" sz="1600"/>
              <a:t>Two priority arrays (active, expired)</a:t>
            </a:r>
          </a:p>
          <a:p>
            <a:pPr lvl="2">
              <a:lnSpc>
                <a:spcPct val="90000"/>
              </a:lnSpc>
            </a:pPr>
            <a:r>
              <a:rPr lang="en-US" altLang="en-US" sz="1600"/>
              <a:t>Tasks indexed by priority</a:t>
            </a:r>
          </a:p>
          <a:p>
            <a:pPr lvl="2">
              <a:lnSpc>
                <a:spcPct val="90000"/>
              </a:lnSpc>
            </a:pPr>
            <a:r>
              <a:rPr lang="en-US" altLang="en-US" sz="1600"/>
              <a:t>When no more active, arrays are exchanged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Worked well, but poor response times for interactive processes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092200" y="176213"/>
            <a:ext cx="7594600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Linux Scheduling in Version 2.6.23 +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123950"/>
            <a:ext cx="7516812" cy="51879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1600" b="1" i="1" dirty="0"/>
              <a:t>Completely Fair Scheduler </a:t>
            </a:r>
            <a:r>
              <a:rPr lang="en-US" altLang="en-US" sz="1600" dirty="0"/>
              <a:t>(CFS)</a:t>
            </a:r>
          </a:p>
          <a:p>
            <a:pPr>
              <a:lnSpc>
                <a:spcPct val="90000"/>
              </a:lnSpc>
            </a:pPr>
            <a:endParaRPr lang="en-US" altLang="en-US" sz="1600" dirty="0"/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3366FF"/>
                </a:solidFill>
              </a:rPr>
              <a:t>Scheduling classes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/>
              <a:t>Each has specific priority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/>
              <a:t>Scheduler picks highest priority task in highest scheduling class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/>
              <a:t>Rather than quantum based on fixed time allotments, based on proportion of CPU time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/>
              <a:t>2 scheduling classes included, others can be added</a:t>
            </a:r>
          </a:p>
          <a:p>
            <a:pPr marL="1095375" lvl="2" indent="-239713">
              <a:lnSpc>
                <a:spcPct val="90000"/>
              </a:lnSpc>
              <a:buFont typeface="Arial" panose="020B0604020202020204" pitchFamily="34" charset="0"/>
              <a:buAutoNum type="arabicPeriod"/>
            </a:pPr>
            <a:r>
              <a:rPr lang="en-US" altLang="en-US" sz="1600" dirty="0"/>
              <a:t>default</a:t>
            </a:r>
          </a:p>
          <a:p>
            <a:pPr marL="1095375" lvl="2" indent="-239713">
              <a:lnSpc>
                <a:spcPct val="90000"/>
              </a:lnSpc>
              <a:buFont typeface="Arial" panose="020B0604020202020204" pitchFamily="34" charset="0"/>
              <a:buAutoNum type="arabicPeriod"/>
            </a:pPr>
            <a:r>
              <a:rPr lang="en-US" altLang="en-US" sz="1600" dirty="0"/>
              <a:t>real-time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%</a:t>
            </a:r>
            <a:r>
              <a:rPr lang="en-US" altLang="en-US" dirty="0" err="1"/>
              <a:t>tage</a:t>
            </a:r>
            <a:r>
              <a:rPr lang="en-US" altLang="en-US" dirty="0"/>
              <a:t> of CPU is allocated based on </a:t>
            </a:r>
            <a:r>
              <a:rPr lang="en-US" altLang="en-US" b="1" dirty="0">
                <a:solidFill>
                  <a:srgbClr val="3366FF"/>
                </a:solidFill>
              </a:rPr>
              <a:t>nice value </a:t>
            </a:r>
            <a:r>
              <a:rPr lang="en-US" altLang="en-US" dirty="0"/>
              <a:t>from -20 to +19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/>
              <a:t>Lower value is higher priority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/>
              <a:t>Calculates </a:t>
            </a:r>
            <a:r>
              <a:rPr lang="en-US" altLang="en-US" sz="1600" b="1" dirty="0">
                <a:solidFill>
                  <a:srgbClr val="3366FF"/>
                </a:solidFill>
              </a:rPr>
              <a:t>target latency </a:t>
            </a:r>
            <a:r>
              <a:rPr lang="en-US" altLang="en-US" sz="1600" dirty="0"/>
              <a:t>– interval of time during which task should run at least once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/>
              <a:t>Target latency can increase if the number of active tasks increases beyond a specified threshold</a:t>
            </a:r>
          </a:p>
          <a:p>
            <a:pPr lvl="1">
              <a:lnSpc>
                <a:spcPct val="90000"/>
              </a:lnSpc>
            </a:pPr>
            <a:endParaRPr lang="en-US" altLang="en-US" dirty="0"/>
          </a:p>
          <a:p>
            <a:pPr marL="1095375" lvl="2" indent="-239713">
              <a:lnSpc>
                <a:spcPct val="90000"/>
              </a:lnSpc>
            </a:pPr>
            <a:endParaRPr lang="en-US" altLang="en-US" dirty="0"/>
          </a:p>
          <a:p>
            <a:pPr lvl="1">
              <a:lnSpc>
                <a:spcPct val="90000"/>
              </a:lnSpc>
            </a:pPr>
            <a:endParaRPr lang="en-US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092200" y="176213"/>
            <a:ext cx="7594600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Linux Scheduling in Version 2.6.23 +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123950"/>
            <a:ext cx="7516812" cy="51879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1600" b="1" i="1" dirty="0"/>
              <a:t>Completely Fair Scheduler </a:t>
            </a:r>
            <a:r>
              <a:rPr lang="en-US" altLang="en-US" sz="1600" dirty="0"/>
              <a:t>(CFS)</a:t>
            </a:r>
          </a:p>
          <a:p>
            <a:pPr>
              <a:lnSpc>
                <a:spcPct val="90000"/>
              </a:lnSpc>
            </a:pPr>
            <a:endParaRPr lang="en-US" altLang="en-US" sz="1600" dirty="0"/>
          </a:p>
          <a:p>
            <a:pPr>
              <a:lnSpc>
                <a:spcPct val="90000"/>
              </a:lnSpc>
            </a:pPr>
            <a:r>
              <a:rPr lang="en-US" altLang="en-US" dirty="0"/>
              <a:t>CFS scheduler maintains per task </a:t>
            </a:r>
            <a:r>
              <a:rPr lang="en-US" altLang="en-US" b="1" dirty="0">
                <a:solidFill>
                  <a:srgbClr val="3366FF"/>
                </a:solidFill>
              </a:rPr>
              <a:t>virtual run time </a:t>
            </a:r>
            <a:r>
              <a:rPr lang="en-US" altLang="en-US" dirty="0"/>
              <a:t>in variable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vruntime</a:t>
            </a:r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altLang="en-US" sz="1600" dirty="0"/>
              <a:t>Associated with decay factor based on priority of task – lower priority is higher decay rate </a:t>
            </a:r>
          </a:p>
          <a:p>
            <a:pPr lvl="2">
              <a:lnSpc>
                <a:spcPct val="90000"/>
              </a:lnSpc>
            </a:pPr>
            <a:r>
              <a:rPr lang="en-US" altLang="en-US" sz="1600" dirty="0"/>
              <a:t>Lower priority task that runs for 200 milliseconds– </a:t>
            </a:r>
            <a:r>
              <a:rPr lang="en-US" altLang="en-US" sz="1600" dirty="0" err="1"/>
              <a:t>vruntime</a:t>
            </a:r>
            <a:r>
              <a:rPr lang="en-US" altLang="en-US" sz="1600" dirty="0"/>
              <a:t> is &gt; 200 milliseconds</a:t>
            </a:r>
          </a:p>
          <a:p>
            <a:pPr lvl="2">
              <a:lnSpc>
                <a:spcPct val="90000"/>
              </a:lnSpc>
            </a:pPr>
            <a:r>
              <a:rPr lang="en-US" altLang="en-US" sz="1600" dirty="0"/>
              <a:t>Higher priority task that runs for 200 milliseconds – </a:t>
            </a:r>
            <a:r>
              <a:rPr lang="en-US" altLang="en-US" sz="1600" dirty="0" err="1"/>
              <a:t>vruntime</a:t>
            </a:r>
            <a:r>
              <a:rPr lang="en-US" altLang="en-US" sz="1600" dirty="0"/>
              <a:t> is &lt; 200 milliseconds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/>
              <a:t>Normal default priority (nice = 0) yields virtual run time = actual run time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To decide next task to run, scheduler picks task with lowest virtual run time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Preemption is possible </a:t>
            </a:r>
          </a:p>
          <a:p>
            <a:pPr lvl="1">
              <a:lnSpc>
                <a:spcPct val="90000"/>
              </a:lnSpc>
            </a:pPr>
            <a:endParaRPr lang="en-US" altLang="en-US" dirty="0"/>
          </a:p>
          <a:p>
            <a:pPr marL="1095375" lvl="2" indent="-239713">
              <a:lnSpc>
                <a:spcPct val="90000"/>
              </a:lnSpc>
            </a:pPr>
            <a:endParaRPr lang="en-US" altLang="en-US" dirty="0"/>
          </a:p>
          <a:p>
            <a:pPr lvl="1">
              <a:lnSpc>
                <a:spcPct val="90000"/>
              </a:lnSpc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68864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138113"/>
            <a:ext cx="7859712" cy="576262"/>
          </a:xfrm>
        </p:spPr>
        <p:txBody>
          <a:bodyPr/>
          <a:lstStyle/>
          <a:p>
            <a:pPr eaLnBrk="1" hangingPunct="1"/>
            <a:r>
              <a:rPr lang="en-US" altLang="en-US"/>
              <a:t>CFS Performance</a:t>
            </a:r>
          </a:p>
        </p:txBody>
      </p:sp>
      <p:pic>
        <p:nvPicPr>
          <p:cNvPr id="54275" name="Picture 4" descr="Screen Shot 2012-12-17 at 9.25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513" y="1077913"/>
            <a:ext cx="4389437" cy="537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457200" y="163513"/>
            <a:ext cx="8229600" cy="576262"/>
          </a:xfrm>
        </p:spPr>
        <p:txBody>
          <a:bodyPr/>
          <a:lstStyle/>
          <a:p>
            <a:r>
              <a:rPr lang="en-US" altLang="en-US"/>
              <a:t>Linux Scheduling (Cont.)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>
          <a:xfrm>
            <a:off x="882650" y="1144588"/>
            <a:ext cx="7791450" cy="4530725"/>
          </a:xfrm>
        </p:spPr>
        <p:txBody>
          <a:bodyPr/>
          <a:lstStyle/>
          <a:p>
            <a:r>
              <a:rPr lang="en-US" altLang="en-US"/>
              <a:t>Real-time scheduling according to POSIX.1b</a:t>
            </a:r>
          </a:p>
          <a:p>
            <a:pPr lvl="1"/>
            <a:r>
              <a:rPr lang="en-US" altLang="en-US"/>
              <a:t>Real-time tasks have static priorities</a:t>
            </a:r>
          </a:p>
          <a:p>
            <a:r>
              <a:rPr lang="en-US" altLang="en-US"/>
              <a:t>Real-time plus normal map into global priority scheme</a:t>
            </a:r>
          </a:p>
          <a:p>
            <a:r>
              <a:rPr lang="en-US" altLang="en-US"/>
              <a:t>Nice value of -20 maps to global priority 100</a:t>
            </a:r>
          </a:p>
          <a:p>
            <a:r>
              <a:rPr lang="en-US" altLang="en-US"/>
              <a:t>Nice value of +19 maps to priority 139</a:t>
            </a:r>
          </a:p>
          <a:p>
            <a:endParaRPr lang="en-US" altLang="en-US"/>
          </a:p>
        </p:txBody>
      </p:sp>
      <p:pic>
        <p:nvPicPr>
          <p:cNvPr id="55300" name="Picture 1" descr="Screen Shot 2012-12-17 at 9.28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3198813"/>
            <a:ext cx="6081713" cy="170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33374"/>
            <a:ext cx="7848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CPU Scheduler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790" y="1156340"/>
            <a:ext cx="7999010" cy="4786312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Short-term scheduler </a:t>
            </a:r>
            <a:r>
              <a:rPr lang="en-US" dirty="0">
                <a:ea typeface="ＭＳ Ｐゴシック" charset="-128"/>
              </a:rPr>
              <a:t>selects from among the processes in ready queue, and allocates the CPU to one of them</a:t>
            </a:r>
          </a:p>
          <a:p>
            <a:pPr marL="742835" lvl="1">
              <a:buFont typeface="Wingdings" panose="05000000000000000000" pitchFamily="2" charset="2"/>
              <a:buChar char="q"/>
              <a:defRPr/>
            </a:pPr>
            <a:r>
              <a:rPr lang="en-US" dirty="0">
                <a:ea typeface="ＭＳ Ｐゴシック" charset="-128"/>
              </a:rPr>
              <a:t>Queue may be ordered in various ways (FIFO, Priority, Tree, Unordered) and usually contains process PCBs</a:t>
            </a:r>
          </a:p>
          <a:p>
            <a:pPr>
              <a:buFont typeface="Wingdings" panose="05000000000000000000" pitchFamily="2" charset="2"/>
              <a:buChar char="q"/>
              <a:defRPr/>
            </a:pPr>
            <a:r>
              <a:rPr lang="en-US" dirty="0">
                <a:ea typeface="ＭＳ Ｐゴシック" charset="-128"/>
              </a:rPr>
              <a:t>CPU scheduling decisions may take place when a process:</a:t>
            </a:r>
          </a:p>
          <a:p>
            <a:pPr marL="799900" lvl="1" indent="-342815">
              <a:buFont typeface="Monotype Sorts" pitchFamily="-84" charset="2"/>
              <a:buNone/>
              <a:defRPr/>
            </a:pPr>
            <a:r>
              <a:rPr lang="en-US" dirty="0">
                <a:solidFill>
                  <a:srgbClr val="CC6600"/>
                </a:solidFill>
                <a:ea typeface="ＭＳ Ｐゴシック" charset="-128"/>
              </a:rPr>
              <a:t>1.	</a:t>
            </a:r>
            <a:r>
              <a:rPr lang="en-US" dirty="0">
                <a:ea typeface="ＭＳ Ｐゴシック" charset="-128"/>
              </a:rPr>
              <a:t>Switches from running to waiting state (I/O request, child termination)</a:t>
            </a:r>
          </a:p>
          <a:p>
            <a:pPr marL="799900" lvl="1" indent="-342815">
              <a:buFont typeface="Monotype Sorts" pitchFamily="-84" charset="2"/>
              <a:buNone/>
              <a:defRPr/>
            </a:pPr>
            <a:r>
              <a:rPr lang="en-US" dirty="0">
                <a:solidFill>
                  <a:srgbClr val="CC6600"/>
                </a:solidFill>
                <a:ea typeface="ＭＳ Ｐゴシック" charset="-128"/>
              </a:rPr>
              <a:t>2.</a:t>
            </a:r>
            <a:r>
              <a:rPr lang="en-US" dirty="0">
                <a:ea typeface="ＭＳ Ｐゴシック" charset="-128"/>
              </a:rPr>
              <a:t>	Switches from running to ready state (when interrupt occurs)</a:t>
            </a:r>
          </a:p>
          <a:p>
            <a:pPr marL="799985" lvl="1" indent="-342900">
              <a:buFont typeface="Monotype Sorts" pitchFamily="-84" charset="2"/>
              <a:buAutoNum type="arabicPeriod" startAt="3"/>
              <a:defRPr/>
            </a:pPr>
            <a:r>
              <a:rPr lang="en-US" dirty="0">
                <a:ea typeface="ＭＳ Ｐゴシック" charset="-128"/>
              </a:rPr>
              <a:t>Switches from waiting to ready (when I/O completes)</a:t>
            </a:r>
          </a:p>
          <a:p>
            <a:pPr marL="799985" lvl="1" indent="-342900">
              <a:buFont typeface="Monotype Sorts" pitchFamily="-84" charset="2"/>
              <a:buAutoNum type="arabicPeriod" startAt="3"/>
              <a:defRPr/>
            </a:pPr>
            <a:r>
              <a:rPr lang="en-US" dirty="0">
                <a:ea typeface="ＭＳ Ｐゴシック" charset="-128"/>
              </a:rPr>
              <a:t>Terminates</a:t>
            </a:r>
          </a:p>
          <a:p>
            <a:pPr>
              <a:buFont typeface="Wingdings" panose="05000000000000000000" pitchFamily="2" charset="2"/>
              <a:buChar char="q"/>
              <a:defRPr/>
            </a:pPr>
            <a:r>
              <a:rPr lang="en-US" dirty="0">
                <a:ea typeface="ＭＳ Ｐゴシック" charset="-128"/>
              </a:rPr>
              <a:t>Scheduling ONLY under 1 and 4 is </a:t>
            </a:r>
            <a:r>
              <a:rPr lang="en-US" b="1" dirty="0" err="1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nonpreemptive</a:t>
            </a: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ea typeface="ＭＳ Ｐゴシック" charset="-128"/>
              </a:rPr>
              <a:t>or</a:t>
            </a: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 cooperative</a:t>
            </a:r>
          </a:p>
          <a:p>
            <a:pPr marL="742865" lvl="1" indent="-342815">
              <a:buFont typeface="Wingdings" panose="05000000000000000000" pitchFamily="2" charset="2"/>
              <a:buChar char="q"/>
              <a:defRPr/>
            </a:pPr>
            <a:r>
              <a:rPr lang="en-US" dirty="0">
                <a:ea typeface="ＭＳ Ｐゴシック" charset="-128"/>
                <a:cs typeface="ＭＳ Ｐゴシック" charset="-128"/>
              </a:rPr>
              <a:t>Once the CPU has been allocated to a process, the process keeps the CPU until it decides to release it.</a:t>
            </a:r>
          </a:p>
          <a:p>
            <a:pPr marL="457085" lvl="1" indent="0">
              <a:buNone/>
              <a:defRPr/>
            </a:pPr>
            <a:endParaRPr lang="en-US" dirty="0"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576262"/>
          </a:xfrm>
        </p:spPr>
        <p:txBody>
          <a:bodyPr/>
          <a:lstStyle/>
          <a:p>
            <a:r>
              <a:rPr lang="en-US" altLang="en-US"/>
              <a:t>Windows Scheduling</a:t>
            </a:r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>
          <a:xfrm>
            <a:off x="920750" y="1144588"/>
            <a:ext cx="6648450" cy="4530725"/>
          </a:xfrm>
        </p:spPr>
        <p:txBody>
          <a:bodyPr/>
          <a:lstStyle/>
          <a:p>
            <a:r>
              <a:rPr lang="en-US" altLang="en-US" dirty="0"/>
              <a:t>Windows uses priority-based preemptive scheduling</a:t>
            </a:r>
          </a:p>
          <a:p>
            <a:r>
              <a:rPr lang="en-US" altLang="en-US" dirty="0"/>
              <a:t>Highest-priority thread runs next</a:t>
            </a:r>
          </a:p>
          <a:p>
            <a:r>
              <a:rPr lang="en-US" altLang="en-US" b="1" dirty="0">
                <a:solidFill>
                  <a:srgbClr val="3366FF"/>
                </a:solidFill>
              </a:rPr>
              <a:t>Dispatcher</a:t>
            </a:r>
            <a:r>
              <a:rPr lang="en-US" altLang="en-US" i="1" dirty="0"/>
              <a:t> </a:t>
            </a:r>
            <a:r>
              <a:rPr lang="en-US" altLang="en-US" dirty="0"/>
              <a:t>is scheduler</a:t>
            </a:r>
          </a:p>
          <a:p>
            <a:r>
              <a:rPr lang="en-US" altLang="en-US" dirty="0"/>
              <a:t>Thread runs until (1) blocks, (2) uses time slice, (3) preempted by higher-priority thread</a:t>
            </a:r>
          </a:p>
          <a:p>
            <a:r>
              <a:rPr lang="en-US" altLang="en-US" dirty="0"/>
              <a:t>Real-time threads can preempt non-real-time</a:t>
            </a:r>
          </a:p>
          <a:p>
            <a:r>
              <a:rPr lang="en-US" altLang="en-US" dirty="0"/>
              <a:t>32-level priority scheme</a:t>
            </a:r>
          </a:p>
          <a:p>
            <a:r>
              <a:rPr lang="en-US" altLang="en-US" b="1" dirty="0">
                <a:solidFill>
                  <a:srgbClr val="3366FF"/>
                </a:solidFill>
              </a:rPr>
              <a:t>Variable class </a:t>
            </a:r>
            <a:r>
              <a:rPr lang="en-US" altLang="en-US" dirty="0"/>
              <a:t>is 1-15, </a:t>
            </a:r>
            <a:r>
              <a:rPr lang="en-US" altLang="en-US" b="1" dirty="0">
                <a:solidFill>
                  <a:srgbClr val="3366FF"/>
                </a:solidFill>
              </a:rPr>
              <a:t>real-time class </a:t>
            </a:r>
            <a:r>
              <a:rPr lang="en-US" altLang="en-US" dirty="0"/>
              <a:t>is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16-31</a:t>
            </a:r>
          </a:p>
          <a:p>
            <a:r>
              <a:rPr lang="en-US" altLang="en-US" dirty="0"/>
              <a:t>Priority 0 is memory-management thread</a:t>
            </a:r>
          </a:p>
          <a:p>
            <a:r>
              <a:rPr lang="en-US" altLang="en-US" dirty="0"/>
              <a:t>Queue for each priority</a:t>
            </a:r>
          </a:p>
          <a:p>
            <a:r>
              <a:rPr lang="en-US" altLang="en-US" dirty="0"/>
              <a:t>If no run-able thread, runs </a:t>
            </a:r>
            <a:r>
              <a:rPr lang="en-US" altLang="en-US" b="1" dirty="0">
                <a:solidFill>
                  <a:srgbClr val="3366FF"/>
                </a:solidFill>
              </a:rPr>
              <a:t>idle thread  </a:t>
            </a:r>
            <a:r>
              <a:rPr lang="en-US" altLang="en-US" b="1" dirty="0">
                <a:solidFill>
                  <a:srgbClr val="FF0000"/>
                </a:solidFill>
              </a:rPr>
              <a:t>(why bother?)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576262"/>
          </a:xfrm>
        </p:spPr>
        <p:txBody>
          <a:bodyPr/>
          <a:lstStyle/>
          <a:p>
            <a:r>
              <a:rPr lang="en-US" altLang="en-US"/>
              <a:t>Windows Priority Classes</a:t>
            </a:r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>
          <a:xfrm>
            <a:off x="806450" y="1233488"/>
            <a:ext cx="7651750" cy="4530725"/>
          </a:xfrm>
        </p:spPr>
        <p:txBody>
          <a:bodyPr/>
          <a:lstStyle/>
          <a:p>
            <a:r>
              <a:rPr lang="en-US" altLang="en-US" sz="1600" dirty="0"/>
              <a:t>Win32 API identifies several priority classes to which a process can belong</a:t>
            </a:r>
          </a:p>
          <a:p>
            <a:pPr lvl="1"/>
            <a:r>
              <a:rPr lang="en-US" altLang="en-US" sz="1400" dirty="0"/>
              <a:t>REALTIME_PRIORITY_CLASS, </a:t>
            </a:r>
          </a:p>
          <a:p>
            <a:pPr lvl="1"/>
            <a:r>
              <a:rPr lang="en-US" altLang="en-US" sz="1400" dirty="0"/>
              <a:t>HIGH_PRIORITY_CLASS, ABOVE_NORMAL_PRIORITY_CLASS,</a:t>
            </a:r>
          </a:p>
          <a:p>
            <a:pPr lvl="1"/>
            <a:r>
              <a:rPr lang="en-US" altLang="en-US" sz="1400" dirty="0"/>
              <a:t>NORMAL_PRIORITY_CLASS, </a:t>
            </a:r>
          </a:p>
          <a:p>
            <a:pPr lvl="1"/>
            <a:r>
              <a:rPr lang="en-US" altLang="en-US" sz="1400" dirty="0"/>
              <a:t>BELOW_NORMAL_PRIORITY_CLASS, </a:t>
            </a:r>
          </a:p>
          <a:p>
            <a:pPr lvl="1"/>
            <a:r>
              <a:rPr lang="en-US" altLang="en-US" sz="1400" dirty="0"/>
              <a:t>IDLE_PRIORITY_CLASS</a:t>
            </a:r>
            <a:endParaRPr lang="en-US" altLang="en-US" sz="1400" b="1" dirty="0">
              <a:solidFill>
                <a:srgbClr val="3366FF"/>
              </a:solidFill>
            </a:endParaRPr>
          </a:p>
          <a:p>
            <a:pPr lvl="1"/>
            <a:r>
              <a:rPr lang="en-US" altLang="en-US" sz="1400" dirty="0"/>
              <a:t>All are variable except REALTIME</a:t>
            </a:r>
          </a:p>
          <a:p>
            <a:r>
              <a:rPr lang="en-US" altLang="en-US" sz="1600" dirty="0"/>
              <a:t>A thread within a given priority class has a relative priority</a:t>
            </a:r>
          </a:p>
          <a:p>
            <a:pPr lvl="1"/>
            <a:r>
              <a:rPr lang="en-US" altLang="en-US" sz="1400" dirty="0"/>
              <a:t>TIME_CRITICAL, </a:t>
            </a:r>
          </a:p>
          <a:p>
            <a:pPr lvl="1"/>
            <a:r>
              <a:rPr lang="en-US" altLang="en-US" sz="1400" dirty="0"/>
              <a:t>HIGHEST, </a:t>
            </a:r>
          </a:p>
          <a:p>
            <a:pPr lvl="1"/>
            <a:r>
              <a:rPr lang="en-US" altLang="en-US" sz="1400" dirty="0"/>
              <a:t>ABOVE_NORMAL, </a:t>
            </a:r>
          </a:p>
          <a:p>
            <a:pPr lvl="1"/>
            <a:r>
              <a:rPr lang="en-US" altLang="en-US" sz="1400" dirty="0"/>
              <a:t>NORMAL, </a:t>
            </a:r>
          </a:p>
          <a:p>
            <a:pPr lvl="1"/>
            <a:r>
              <a:rPr lang="en-US" altLang="en-US" sz="1400" dirty="0"/>
              <a:t>BELOW_NORMAL, </a:t>
            </a:r>
          </a:p>
          <a:p>
            <a:pPr lvl="1"/>
            <a:r>
              <a:rPr lang="en-US" altLang="en-US" sz="1400" dirty="0"/>
              <a:t>LOWEST, </a:t>
            </a:r>
          </a:p>
          <a:p>
            <a:pPr lvl="1"/>
            <a:r>
              <a:rPr lang="en-US" altLang="en-US" sz="1400" dirty="0"/>
              <a:t>IDLE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469900" y="150813"/>
            <a:ext cx="8229600" cy="576262"/>
          </a:xfrm>
        </p:spPr>
        <p:txBody>
          <a:bodyPr/>
          <a:lstStyle/>
          <a:p>
            <a:r>
              <a:rPr lang="en-US" altLang="en-US" sz="2800"/>
              <a:t>Windows Priority Classes (Cont.)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>
          <a:xfrm>
            <a:off x="806450" y="941388"/>
            <a:ext cx="7818438" cy="4530725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endParaRPr lang="en-US" altLang="en-US" sz="1600" dirty="0"/>
          </a:p>
          <a:p>
            <a:r>
              <a:rPr lang="en-US" altLang="en-US" dirty="0"/>
              <a:t>Priority class and relative priority combine to give numeric priority</a:t>
            </a:r>
          </a:p>
          <a:p>
            <a:r>
              <a:rPr lang="en-US" altLang="en-US" dirty="0"/>
              <a:t>Base priority is NORMAL within the class</a:t>
            </a:r>
          </a:p>
          <a:p>
            <a:r>
              <a:rPr lang="en-US" altLang="en-US" dirty="0"/>
              <a:t>If quantum expires, priority lowered, but never below base (if in a variable-priority class)</a:t>
            </a:r>
          </a:p>
          <a:p>
            <a:r>
              <a:rPr lang="en-US" altLang="en-US" dirty="0"/>
              <a:t>If wait occurs, priority boosted depending on what was waited for</a:t>
            </a:r>
          </a:p>
          <a:p>
            <a:pPr lvl="1"/>
            <a:r>
              <a:rPr lang="en-US" altLang="en-US" dirty="0"/>
              <a:t>Keyboard I/O wait gets a bigger boost than disk operation wait</a:t>
            </a:r>
          </a:p>
          <a:p>
            <a:pPr lvl="1"/>
            <a:r>
              <a:rPr lang="en-US" altLang="en-US" dirty="0"/>
              <a:t>This keeps interactive thread with good response times.</a:t>
            </a:r>
          </a:p>
          <a:p>
            <a:r>
              <a:rPr lang="en-US" altLang="en-US" dirty="0"/>
              <a:t>Foreground window given 3x priority boost</a:t>
            </a:r>
          </a:p>
          <a:p>
            <a:r>
              <a:rPr lang="en-US" altLang="en-US" dirty="0"/>
              <a:t>Windows 7 added </a:t>
            </a:r>
            <a:r>
              <a:rPr lang="en-US" altLang="en-US" b="1" dirty="0">
                <a:solidFill>
                  <a:srgbClr val="3366FF"/>
                </a:solidFill>
              </a:rPr>
              <a:t>user-mode scheduling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3366FF"/>
                </a:solidFill>
              </a:rPr>
              <a:t>UMS</a:t>
            </a:r>
            <a:r>
              <a:rPr lang="en-US" altLang="en-US" dirty="0"/>
              <a:t>) </a:t>
            </a:r>
          </a:p>
          <a:p>
            <a:pPr lvl="1"/>
            <a:r>
              <a:rPr lang="en-US" altLang="en-US" dirty="0"/>
              <a:t>Applications create and manage threads independent of kernel</a:t>
            </a:r>
          </a:p>
          <a:p>
            <a:pPr lvl="1"/>
            <a:r>
              <a:rPr lang="en-US" altLang="en-US" dirty="0"/>
              <a:t>For large number of threads, much more efficient</a:t>
            </a:r>
          </a:p>
          <a:p>
            <a:pPr lvl="1"/>
            <a:r>
              <a:rPr lang="en-US" altLang="en-US" dirty="0"/>
              <a:t>UMS schedulers come from programming language libraries like                                         C++ </a:t>
            </a:r>
            <a:r>
              <a:rPr lang="en-US" altLang="en-US" b="1" dirty="0">
                <a:solidFill>
                  <a:srgbClr val="3366FF"/>
                </a:solidFill>
              </a:rPr>
              <a:t>Concurrent Runtime </a:t>
            </a:r>
            <a:r>
              <a:rPr lang="en-US" altLang="en-US" dirty="0"/>
              <a:t>(</a:t>
            </a:r>
            <a:r>
              <a:rPr lang="en-US" altLang="en-US" dirty="0" err="1"/>
              <a:t>ConcRT</a:t>
            </a:r>
            <a:r>
              <a:rPr lang="en-US" altLang="en-US" dirty="0"/>
              <a:t>) framework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885825" y="176213"/>
            <a:ext cx="7800975" cy="576262"/>
          </a:xfrm>
        </p:spPr>
        <p:txBody>
          <a:bodyPr/>
          <a:lstStyle/>
          <a:p>
            <a:pPr eaLnBrk="1" hangingPunct="1"/>
            <a:r>
              <a:rPr lang="en-US" altLang="en-US"/>
              <a:t>Windows Priorities</a:t>
            </a:r>
          </a:p>
        </p:txBody>
      </p:sp>
      <p:pic>
        <p:nvPicPr>
          <p:cNvPr id="59395" name="Picture 1" descr="6_2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038" y="1384300"/>
            <a:ext cx="6616700" cy="299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>
          <a:xfrm>
            <a:off x="457200" y="138113"/>
            <a:ext cx="8229600" cy="576262"/>
          </a:xfrm>
        </p:spPr>
        <p:txBody>
          <a:bodyPr/>
          <a:lstStyle/>
          <a:p>
            <a:r>
              <a:rPr lang="en-US" altLang="en-US"/>
              <a:t>Solaris</a:t>
            </a:r>
          </a:p>
        </p:txBody>
      </p:sp>
      <p:sp>
        <p:nvSpPr>
          <p:cNvPr id="60419" name="Content Placeholder 2"/>
          <p:cNvSpPr>
            <a:spLocks noGrp="1"/>
          </p:cNvSpPr>
          <p:nvPr>
            <p:ph idx="1"/>
          </p:nvPr>
        </p:nvSpPr>
        <p:spPr>
          <a:xfrm>
            <a:off x="933449" y="1081088"/>
            <a:ext cx="7596401" cy="4530725"/>
          </a:xfrm>
        </p:spPr>
        <p:txBody>
          <a:bodyPr/>
          <a:lstStyle/>
          <a:p>
            <a:r>
              <a:rPr lang="en-US" altLang="en-US" dirty="0"/>
              <a:t>Priority-based scheduling</a:t>
            </a:r>
          </a:p>
          <a:p>
            <a:r>
              <a:rPr lang="en-US" altLang="en-US" dirty="0"/>
              <a:t>Six classes available</a:t>
            </a:r>
          </a:p>
          <a:p>
            <a:pPr lvl="1"/>
            <a:r>
              <a:rPr lang="en-US" altLang="en-US" dirty="0"/>
              <a:t>Time sharing (default) (TS)</a:t>
            </a:r>
          </a:p>
          <a:p>
            <a:pPr lvl="1"/>
            <a:r>
              <a:rPr lang="en-US" altLang="en-US" dirty="0"/>
              <a:t>Interactive (IA)</a:t>
            </a:r>
          </a:p>
          <a:p>
            <a:pPr lvl="1"/>
            <a:r>
              <a:rPr lang="en-US" altLang="en-US" dirty="0"/>
              <a:t>Real time (RT)</a:t>
            </a:r>
          </a:p>
          <a:p>
            <a:pPr lvl="1"/>
            <a:r>
              <a:rPr lang="en-US" altLang="en-US" dirty="0"/>
              <a:t>System (SYS) – reserved for kernel use</a:t>
            </a:r>
          </a:p>
          <a:p>
            <a:pPr lvl="1"/>
            <a:r>
              <a:rPr lang="en-US" altLang="en-US" dirty="0"/>
              <a:t>Fair Share (FSS) - uses shares instead of priorities for scheduling</a:t>
            </a:r>
          </a:p>
          <a:p>
            <a:pPr lvl="1"/>
            <a:r>
              <a:rPr lang="en-US" altLang="en-US" dirty="0"/>
              <a:t>Fixed priority (FP) – priorities not dynamically adjusted</a:t>
            </a:r>
          </a:p>
          <a:p>
            <a:r>
              <a:rPr lang="en-US" altLang="en-US" dirty="0"/>
              <a:t>Given thread can be in one class at a time</a:t>
            </a:r>
          </a:p>
          <a:p>
            <a:r>
              <a:rPr lang="en-US" altLang="en-US" dirty="0"/>
              <a:t>Each class has its own scheduling algorithm</a:t>
            </a:r>
          </a:p>
          <a:p>
            <a:r>
              <a:rPr lang="en-US" altLang="en-US" dirty="0"/>
              <a:t>Time sharing is multi-level feedback queue dynamically altering priorities and assigns time-slices of different lengths</a:t>
            </a:r>
          </a:p>
          <a:p>
            <a:pPr lvl="1"/>
            <a:r>
              <a:rPr lang="en-US" altLang="en-US" dirty="0"/>
              <a:t>Loadable table configurable by sysadmin</a:t>
            </a:r>
          </a:p>
          <a:p>
            <a:endParaRPr lang="en-US" altLang="en-US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163513"/>
            <a:ext cx="7859712" cy="576262"/>
          </a:xfrm>
        </p:spPr>
        <p:txBody>
          <a:bodyPr/>
          <a:lstStyle/>
          <a:p>
            <a:pPr eaLnBrk="1" hangingPunct="1"/>
            <a:r>
              <a:rPr lang="en-US" altLang="en-US"/>
              <a:t>Solaris Dispatch Table </a:t>
            </a:r>
          </a:p>
        </p:txBody>
      </p:sp>
      <p:pic>
        <p:nvPicPr>
          <p:cNvPr id="61443" name="Picture 1" descr="6_2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1254125"/>
            <a:ext cx="4605338" cy="468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92322" y="1910687"/>
            <a:ext cx="982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4594" y="5556923"/>
            <a:ext cx="982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high</a:t>
            </a:r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1992573" y="2382931"/>
            <a:ext cx="27296" cy="308982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" name="Left Brace 5"/>
          <p:cNvSpPr/>
          <p:nvPr/>
        </p:nvSpPr>
        <p:spPr bwMode="auto">
          <a:xfrm rot="16200000">
            <a:off x="3487958" y="5043800"/>
            <a:ext cx="259865" cy="2181177"/>
          </a:xfrm>
          <a:prstGeom prst="leftBrac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83967" y="6229642"/>
            <a:ext cx="2260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Inversely related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>
          <a:xfrm>
            <a:off x="457200" y="2016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Solaris Scheduling</a:t>
            </a:r>
          </a:p>
        </p:txBody>
      </p:sp>
      <p:pic>
        <p:nvPicPr>
          <p:cNvPr id="62467" name="Picture 1" descr="6_2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063" y="1206500"/>
            <a:ext cx="2835275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44204" y="1692323"/>
            <a:ext cx="54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576262"/>
          </a:xfrm>
        </p:spPr>
        <p:txBody>
          <a:bodyPr/>
          <a:lstStyle/>
          <a:p>
            <a:r>
              <a:rPr lang="en-US" altLang="en-US"/>
              <a:t>Solaris Scheduling (Cont.)</a:t>
            </a:r>
          </a:p>
        </p:txBody>
      </p:sp>
      <p:sp>
        <p:nvSpPr>
          <p:cNvPr id="63491" name="Content Placeholder 2"/>
          <p:cNvSpPr>
            <a:spLocks noGrp="1"/>
          </p:cNvSpPr>
          <p:nvPr>
            <p:ph idx="1"/>
          </p:nvPr>
        </p:nvSpPr>
        <p:spPr>
          <a:xfrm>
            <a:off x="787400" y="1195388"/>
            <a:ext cx="7251700" cy="4530725"/>
          </a:xfrm>
        </p:spPr>
        <p:txBody>
          <a:bodyPr/>
          <a:lstStyle/>
          <a:p>
            <a:r>
              <a:rPr lang="en-US" altLang="en-US"/>
              <a:t>Scheduler converts class-specific priorities into a per-thread global priority</a:t>
            </a:r>
          </a:p>
          <a:p>
            <a:pPr lvl="1"/>
            <a:r>
              <a:rPr lang="en-US" altLang="en-US"/>
              <a:t>Thread with highest priority runs next</a:t>
            </a:r>
          </a:p>
          <a:p>
            <a:pPr lvl="1"/>
            <a:r>
              <a:rPr lang="en-US" altLang="en-US"/>
              <a:t>Runs until (1) blocks, (2) uses time slice, (3) preempted by higher-priority thread</a:t>
            </a:r>
          </a:p>
          <a:p>
            <a:pPr lvl="1"/>
            <a:r>
              <a:rPr lang="en-US" altLang="en-US"/>
              <a:t>Multiple threads at same priority selected via RR</a:t>
            </a:r>
          </a:p>
          <a:p>
            <a:pPr lvl="1">
              <a:buFont typeface="Monotype Sorts" pitchFamily="-84" charset="2"/>
              <a:buNone/>
            </a:pPr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9975" y="201613"/>
            <a:ext cx="7616825" cy="576262"/>
          </a:xfrm>
        </p:spPr>
        <p:txBody>
          <a:bodyPr/>
          <a:lstStyle/>
          <a:p>
            <a:pPr eaLnBrk="1" hangingPunct="1"/>
            <a:r>
              <a:rPr lang="en-US" altLang="en-US"/>
              <a:t>Algorithm Evaluation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1116013"/>
            <a:ext cx="7566025" cy="4643437"/>
          </a:xfrm>
        </p:spPr>
        <p:txBody>
          <a:bodyPr/>
          <a:lstStyle/>
          <a:p>
            <a:r>
              <a:rPr lang="en-US" altLang="en-US"/>
              <a:t>How to select CPU-scheduling algorithm for an OS?</a:t>
            </a:r>
          </a:p>
          <a:p>
            <a:r>
              <a:rPr lang="en-US" altLang="en-US"/>
              <a:t>Determine criteria, then evaluate algorithms</a:t>
            </a:r>
          </a:p>
          <a:p>
            <a:r>
              <a:rPr lang="en-US" altLang="en-US" b="1">
                <a:solidFill>
                  <a:srgbClr val="3366FF"/>
                </a:solidFill>
              </a:rPr>
              <a:t>Deterministic modeling</a:t>
            </a:r>
          </a:p>
          <a:p>
            <a:pPr lvl="1"/>
            <a:r>
              <a:rPr lang="en-US" altLang="en-US"/>
              <a:t>Type of </a:t>
            </a:r>
            <a:r>
              <a:rPr lang="en-US" altLang="en-US" b="1">
                <a:solidFill>
                  <a:srgbClr val="3366FF"/>
                </a:solidFill>
              </a:rPr>
              <a:t>analytic evaluation</a:t>
            </a:r>
          </a:p>
          <a:p>
            <a:pPr lvl="1"/>
            <a:r>
              <a:rPr lang="en-US" altLang="en-US"/>
              <a:t>Takes a particular predetermined workload and defines the performance of each algorithm  for that workload</a:t>
            </a:r>
          </a:p>
          <a:p>
            <a:r>
              <a:rPr lang="en-US" altLang="en-US"/>
              <a:t>Consider 5 processes arriving at time 0:</a:t>
            </a:r>
          </a:p>
        </p:txBody>
      </p:sp>
      <p:pic>
        <p:nvPicPr>
          <p:cNvPr id="64516" name="Picture 1" descr="Screen Shot 2012-12-17 at 9.44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888" y="3821113"/>
            <a:ext cx="1897062" cy="177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9975" y="277813"/>
            <a:ext cx="7616825" cy="576262"/>
          </a:xfrm>
        </p:spPr>
        <p:txBody>
          <a:bodyPr/>
          <a:lstStyle/>
          <a:p>
            <a:pPr eaLnBrk="1" hangingPunct="1"/>
            <a:r>
              <a:rPr lang="en-US" altLang="en-US"/>
              <a:t>Deterministic Evaluation</a:t>
            </a:r>
          </a:p>
        </p:txBody>
      </p:sp>
      <p:sp>
        <p:nvSpPr>
          <p:cNvPr id="1013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382713"/>
            <a:ext cx="7566025" cy="4643437"/>
          </a:xfrm>
        </p:spPr>
        <p:txBody>
          <a:bodyPr/>
          <a:lstStyle/>
          <a:p>
            <a:pPr marL="342197" indent="-342197">
              <a:buFont typeface="Monotype Sorts" charset="0"/>
              <a:buChar char="n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For each algorithm, calculate minimum average waiting time</a:t>
            </a:r>
          </a:p>
          <a:p>
            <a:pPr marL="342197" indent="-342197">
              <a:buFont typeface="Monotype Sorts" charset="0"/>
              <a:buChar char="n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Simple and fast, but requires exact numbers for input, applies only to those inputs</a:t>
            </a:r>
          </a:p>
          <a:p>
            <a:pPr marL="742167" lvl="1" indent="-285536">
              <a:buFont typeface="Monotype Sorts" charset="0"/>
              <a:buChar char="l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FCS is 28ms:</a:t>
            </a:r>
          </a:p>
          <a:p>
            <a:pPr marL="342197" indent="-342197"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 marL="0" indent="0">
              <a:buFont typeface="Monotype Sorts" pitchFamily="-84" charset="2"/>
              <a:buNone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 marL="742167" lvl="1" indent="-285536">
              <a:buFont typeface="Monotype Sorts" charset="0"/>
              <a:buChar char="l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Non-preemptive SFJ is 13ms:</a:t>
            </a:r>
          </a:p>
          <a:p>
            <a:pPr marL="342197" indent="-342197"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 marL="0" indent="0">
              <a:buFont typeface="Monotype Sorts" pitchFamily="-84" charset="2"/>
              <a:buNone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 marL="742167" lvl="1" indent="-285536">
              <a:buFont typeface="Monotype Sorts" charset="0"/>
              <a:buChar char="l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RR is 23ms:</a:t>
            </a:r>
          </a:p>
          <a:p>
            <a:pPr marL="0" indent="0">
              <a:buFont typeface="Monotype Sorts" pitchFamily="-84" charset="2"/>
              <a:buNone/>
              <a:defRPr/>
            </a:pPr>
            <a:endParaRPr lang="en-US" dirty="0">
              <a:ea typeface="ＭＳ Ｐゴシック" charset="0"/>
            </a:endParaRPr>
          </a:p>
        </p:txBody>
      </p:sp>
      <p:pic>
        <p:nvPicPr>
          <p:cNvPr id="65540" name="Picture 2" descr="Screen Shot 2012-12-17 at 9.47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163" y="2720975"/>
            <a:ext cx="444500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1" name="Picture 3" descr="Screen Shot 2012-12-17 at 9.47.1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888" y="3852863"/>
            <a:ext cx="4529137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2" name="Picture 4" descr="Screen Shot 2012-12-17 at 9.47.24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50" y="4902200"/>
            <a:ext cx="444500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33374"/>
            <a:ext cx="7848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CPU Scheduler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790" y="1156340"/>
            <a:ext cx="7999010" cy="4786312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  <a:defRPr/>
            </a:pPr>
            <a:r>
              <a:rPr lang="en-US" dirty="0">
                <a:ea typeface="ＭＳ Ｐゴシック" charset="-128"/>
              </a:rPr>
              <a:t>All other scheduling is </a:t>
            </a: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preemptive</a:t>
            </a:r>
          </a:p>
          <a:p>
            <a:pPr marL="742835" lvl="1">
              <a:buFont typeface="Wingdings" panose="05000000000000000000" pitchFamily="2" charset="2"/>
              <a:buChar char="q"/>
              <a:defRPr/>
            </a:pPr>
            <a:r>
              <a:rPr lang="en-US" dirty="0">
                <a:ea typeface="ＭＳ Ｐゴシック" charset="-128"/>
              </a:rPr>
              <a:t>Consider access to shared data (left in inconsistent state)</a:t>
            </a:r>
          </a:p>
          <a:p>
            <a:pPr marL="1085735" lvl="2" indent="-285750">
              <a:buFont typeface="Wingdings" panose="05000000000000000000" pitchFamily="2" charset="2"/>
              <a:buChar char="q"/>
              <a:defRPr/>
            </a:pPr>
            <a:r>
              <a:rPr lang="en-US" dirty="0">
                <a:ea typeface="ＭＳ Ｐゴシック" charset="-128"/>
              </a:rPr>
              <a:t>(been there, done that in Chapter 5)</a:t>
            </a:r>
          </a:p>
          <a:p>
            <a:pPr marL="742835" lvl="1">
              <a:buFont typeface="Wingdings" panose="05000000000000000000" pitchFamily="2" charset="2"/>
              <a:buChar char="q"/>
              <a:defRPr/>
            </a:pPr>
            <a:r>
              <a:rPr lang="en-US" dirty="0">
                <a:ea typeface="ＭＳ Ｐゴシック" charset="-128"/>
              </a:rPr>
              <a:t>Consider preemption while in kernel mode (incomplete changes)</a:t>
            </a:r>
          </a:p>
          <a:p>
            <a:pPr marL="742835" lvl="1">
              <a:buFont typeface="Wingdings" panose="05000000000000000000" pitchFamily="2" charset="2"/>
              <a:buChar char="q"/>
              <a:defRPr/>
            </a:pPr>
            <a:r>
              <a:rPr lang="en-US" dirty="0">
                <a:ea typeface="ＭＳ Ｐゴシック" charset="-128"/>
              </a:rPr>
              <a:t>Consider interrupts occurring during crucial OS activities</a:t>
            </a:r>
          </a:p>
          <a:p>
            <a:pPr marL="742835" lvl="1">
              <a:buFont typeface="Wingdings" panose="05000000000000000000" pitchFamily="2" charset="2"/>
              <a:buChar char="q"/>
              <a:defRPr/>
            </a:pPr>
            <a:r>
              <a:rPr lang="en-US" dirty="0">
                <a:ea typeface="ＭＳ Ｐゴシック" charset="-128"/>
              </a:rPr>
              <a:t>Critical sections of kernel (OS) code that would suffer if interrupted will disable interrupts on entry and enable interrupts on exit.</a:t>
            </a:r>
            <a:br>
              <a:rPr lang="en-US" dirty="0">
                <a:ea typeface="ＭＳ Ｐゴシック" charset="-128"/>
              </a:rPr>
            </a:br>
            <a:r>
              <a:rPr lang="en-US" i="1" dirty="0">
                <a:ea typeface="ＭＳ Ｐゴシック" charset="-128"/>
              </a:rPr>
              <a:t>(these occur infrequently and contain few instructions)</a:t>
            </a:r>
          </a:p>
        </p:txBody>
      </p:sp>
      <p:sp>
        <p:nvSpPr>
          <p:cNvPr id="2" name="AutoShape 2" descr="Image result for uh o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700" y="4100072"/>
            <a:ext cx="2100073" cy="2164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Queueing Models</a:t>
            </a:r>
          </a:p>
        </p:txBody>
      </p:sp>
      <p:sp>
        <p:nvSpPr>
          <p:cNvPr id="66563" name="Content Placeholder 2"/>
          <p:cNvSpPr>
            <a:spLocks noGrp="1"/>
          </p:cNvSpPr>
          <p:nvPr>
            <p:ph idx="1"/>
          </p:nvPr>
        </p:nvSpPr>
        <p:spPr>
          <a:xfrm>
            <a:off x="908050" y="1233488"/>
            <a:ext cx="7105650" cy="4530725"/>
          </a:xfrm>
        </p:spPr>
        <p:txBody>
          <a:bodyPr/>
          <a:lstStyle/>
          <a:p>
            <a:r>
              <a:rPr lang="en-US" altLang="en-US"/>
              <a:t>Describes the arrival of processes, and CPU and I/O bursts probabilistically</a:t>
            </a:r>
          </a:p>
          <a:p>
            <a:pPr lvl="1"/>
            <a:r>
              <a:rPr lang="en-US" altLang="en-US"/>
              <a:t>Commonly exponential, and described by mean</a:t>
            </a:r>
          </a:p>
          <a:p>
            <a:pPr lvl="1"/>
            <a:r>
              <a:rPr lang="en-US" altLang="en-US"/>
              <a:t>Computes average throughput, utilization, waiting time, etc</a:t>
            </a:r>
          </a:p>
          <a:p>
            <a:r>
              <a:rPr lang="en-US" altLang="en-US"/>
              <a:t>Computer system described as network of servers, each with queue of waiting processes</a:t>
            </a:r>
          </a:p>
          <a:p>
            <a:pPr lvl="1"/>
            <a:r>
              <a:rPr lang="en-US" altLang="en-US"/>
              <a:t>Knowing arrival rates and service rates</a:t>
            </a:r>
          </a:p>
          <a:p>
            <a:pPr lvl="1"/>
            <a:r>
              <a:rPr lang="en-US" altLang="en-US"/>
              <a:t>Computes utilization, average queue length, average wait time, etc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Little</a:t>
            </a:r>
            <a:r>
              <a:rPr lang="ja-JP" altLang="en-US"/>
              <a:t>’</a:t>
            </a:r>
            <a:r>
              <a:rPr lang="en-US" altLang="ja-JP"/>
              <a:t>s Formula</a:t>
            </a:r>
            <a:endParaRPr lang="en-US" altLang="en-US"/>
          </a:p>
        </p:txBody>
      </p:sp>
      <p:sp>
        <p:nvSpPr>
          <p:cNvPr id="67587" name="Content Placeholder 2"/>
          <p:cNvSpPr>
            <a:spLocks noGrp="1"/>
          </p:cNvSpPr>
          <p:nvPr>
            <p:ph idx="1"/>
          </p:nvPr>
        </p:nvSpPr>
        <p:spPr>
          <a:xfrm>
            <a:off x="895350" y="1169988"/>
            <a:ext cx="7270750" cy="4530725"/>
          </a:xfrm>
        </p:spPr>
        <p:txBody>
          <a:bodyPr/>
          <a:lstStyle/>
          <a:p>
            <a:r>
              <a:rPr lang="en-US" altLang="en-US" i="1"/>
              <a:t>n</a:t>
            </a:r>
            <a:r>
              <a:rPr lang="en-US" altLang="en-US"/>
              <a:t> = average queue length</a:t>
            </a:r>
          </a:p>
          <a:p>
            <a:r>
              <a:rPr lang="en-US" altLang="en-US" i="1"/>
              <a:t>W</a:t>
            </a:r>
            <a:r>
              <a:rPr lang="en-US" altLang="en-US"/>
              <a:t> = average waiting time in queue</a:t>
            </a:r>
          </a:p>
          <a:p>
            <a:r>
              <a:rPr lang="en-US" altLang="en-US" i="1"/>
              <a:t>λ</a:t>
            </a:r>
            <a:r>
              <a:rPr lang="en-US" altLang="en-US"/>
              <a:t> = average arrival rate into queue</a:t>
            </a:r>
          </a:p>
          <a:p>
            <a:r>
              <a:rPr lang="en-US" altLang="en-US"/>
              <a:t>Little</a:t>
            </a:r>
            <a:r>
              <a:rPr lang="ja-JP" altLang="en-US"/>
              <a:t>’</a:t>
            </a:r>
            <a:r>
              <a:rPr lang="en-US" altLang="ja-JP"/>
              <a:t>s law – in steady state, processes leaving queue must equal processes arriving, thus:</a:t>
            </a:r>
            <a:br>
              <a:rPr lang="en-US" altLang="ja-JP"/>
            </a:br>
            <a:r>
              <a:rPr lang="en-US" altLang="ja-JP"/>
              <a:t>      </a:t>
            </a:r>
            <a:r>
              <a:rPr lang="en-US" altLang="ja-JP" i="1"/>
              <a:t>n </a:t>
            </a:r>
            <a:r>
              <a:rPr lang="en-US" altLang="ja-JP"/>
              <a:t>= </a:t>
            </a:r>
            <a:r>
              <a:rPr lang="en-US" altLang="ja-JP" i="1"/>
              <a:t>λ </a:t>
            </a:r>
            <a:r>
              <a:rPr lang="en-US" altLang="ja-JP"/>
              <a:t>x</a:t>
            </a:r>
            <a:r>
              <a:rPr lang="en-US" altLang="ja-JP" i="1"/>
              <a:t> W</a:t>
            </a:r>
          </a:p>
          <a:p>
            <a:pPr lvl="1"/>
            <a:r>
              <a:rPr lang="en-US" altLang="en-US"/>
              <a:t>Valid for any scheduling algorithm and arrival distribution</a:t>
            </a:r>
          </a:p>
          <a:p>
            <a:r>
              <a:rPr lang="en-US" altLang="en-US"/>
              <a:t>For example, if on average 7 processes arrive per second, and normally 14 processes in queue, then average wait time per process = 2 seconds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Simulations</a:t>
            </a:r>
          </a:p>
        </p:txBody>
      </p:sp>
      <p:sp>
        <p:nvSpPr>
          <p:cNvPr id="686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Queueing models limited</a:t>
            </a:r>
          </a:p>
          <a:p>
            <a:r>
              <a:rPr lang="en-US" altLang="en-US" b="1">
                <a:solidFill>
                  <a:srgbClr val="3366FF"/>
                </a:solidFill>
              </a:rPr>
              <a:t>Simulations</a:t>
            </a:r>
            <a:r>
              <a:rPr lang="en-US" altLang="en-US" b="1"/>
              <a:t> </a:t>
            </a:r>
            <a:r>
              <a:rPr lang="en-US" altLang="en-US"/>
              <a:t>more accurate</a:t>
            </a:r>
          </a:p>
          <a:p>
            <a:pPr lvl="1"/>
            <a:r>
              <a:rPr lang="en-US" altLang="en-US"/>
              <a:t>Programmed model of computer system</a:t>
            </a:r>
          </a:p>
          <a:p>
            <a:pPr lvl="1"/>
            <a:r>
              <a:rPr lang="en-US" altLang="en-US"/>
              <a:t>Clock is a variable</a:t>
            </a:r>
          </a:p>
          <a:p>
            <a:pPr lvl="1"/>
            <a:r>
              <a:rPr lang="en-US" altLang="en-US"/>
              <a:t>Gather statistics  indicating algorithm performance</a:t>
            </a:r>
          </a:p>
          <a:p>
            <a:pPr lvl="1"/>
            <a:r>
              <a:rPr lang="en-US" altLang="en-US"/>
              <a:t>Data to drive simulation gathered via</a:t>
            </a:r>
          </a:p>
          <a:p>
            <a:pPr lvl="2"/>
            <a:r>
              <a:rPr lang="en-US" altLang="en-US"/>
              <a:t>Random number generator according to probabilities</a:t>
            </a:r>
          </a:p>
          <a:p>
            <a:pPr lvl="2"/>
            <a:r>
              <a:rPr lang="en-US" altLang="en-US"/>
              <a:t>Distributions defined mathematically or empirically</a:t>
            </a:r>
          </a:p>
          <a:p>
            <a:pPr lvl="2"/>
            <a:r>
              <a:rPr lang="en-US" altLang="en-US"/>
              <a:t>Trace tapes record sequences of real events in real systems</a:t>
            </a:r>
          </a:p>
          <a:p>
            <a:pPr lvl="2"/>
            <a:endParaRPr lang="en-US" altLang="en-US"/>
          </a:p>
          <a:p>
            <a:pPr lvl="1"/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1230313" y="166688"/>
            <a:ext cx="7850187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Evaluation of CPU Schedulers by Simulation</a:t>
            </a:r>
          </a:p>
        </p:txBody>
      </p:sp>
      <p:pic>
        <p:nvPicPr>
          <p:cNvPr id="69635" name="Picture 1" descr="6_2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0" y="1379538"/>
            <a:ext cx="6367463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 idx="4294967295"/>
          </p:nvPr>
        </p:nvSpPr>
        <p:spPr>
          <a:xfrm>
            <a:off x="1404938" y="188913"/>
            <a:ext cx="6824662" cy="576262"/>
          </a:xfrm>
        </p:spPr>
        <p:txBody>
          <a:bodyPr/>
          <a:lstStyle/>
          <a:p>
            <a:r>
              <a:rPr lang="en-US" altLang="en-US"/>
              <a:t>Implementation</a:t>
            </a:r>
          </a:p>
        </p:txBody>
      </p:sp>
      <p:sp>
        <p:nvSpPr>
          <p:cNvPr id="70659" name="Content Placeholder 2"/>
          <p:cNvSpPr txBox="1">
            <a:spLocks/>
          </p:cNvSpPr>
          <p:nvPr/>
        </p:nvSpPr>
        <p:spPr bwMode="auto">
          <a:xfrm>
            <a:off x="850900" y="1208088"/>
            <a:ext cx="75311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7" tIns="45709" rIns="91417" bIns="45709"/>
          <a:lstStyle>
            <a:lvl1pPr marL="488950" indent="-488950" defTabSz="1304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1pPr>
            <a:lvl2pPr marL="1141413" indent="-488950" defTabSz="1304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2pPr>
            <a:lvl3pPr marL="1550988" indent="-325438" defTabSz="1304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3pPr>
            <a:lvl4pPr marL="1600200" indent="-228600" defTabSz="1304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4pPr>
            <a:lvl5pPr marL="2057400" indent="-228600" defTabSz="1304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5pPr>
            <a:lvl6pPr marL="25146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6pPr>
            <a:lvl7pPr marL="29718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7pPr>
            <a:lvl8pPr marL="34290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8pPr>
            <a:lvl9pPr marL="38862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 altLang="en-US">
                <a:latin typeface="Helvetica" panose="020B0604020202020204" pitchFamily="34" charset="0"/>
              </a:rPr>
              <a:t>Even simulations have limited accuracy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 altLang="en-US">
                <a:latin typeface="Helvetica" panose="020B0604020202020204" pitchFamily="34" charset="0"/>
              </a:rPr>
              <a:t>Just implement new scheduler and test in real systems</a:t>
            </a:r>
          </a:p>
          <a:p>
            <a:pPr lvl="1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 altLang="en-US">
                <a:latin typeface="Helvetica" panose="020B0604020202020204" pitchFamily="34" charset="0"/>
              </a:rPr>
              <a:t>High cost, high risk</a:t>
            </a:r>
          </a:p>
          <a:p>
            <a:pPr lvl="1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 altLang="en-US">
                <a:latin typeface="Helvetica" panose="020B0604020202020204" pitchFamily="34" charset="0"/>
              </a:rPr>
              <a:t>Environments vary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 altLang="en-US">
                <a:latin typeface="Helvetica" panose="020B0604020202020204" pitchFamily="34" charset="0"/>
              </a:rPr>
              <a:t>Most flexible schedulers can be modified per-site or per-system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 altLang="en-US">
                <a:latin typeface="Helvetica" panose="020B0604020202020204" pitchFamily="34" charset="0"/>
              </a:rPr>
              <a:t>Or APIs to modify priorities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 altLang="en-US">
                <a:latin typeface="Helvetica" panose="020B0604020202020204" pitchFamily="34" charset="0"/>
              </a:rPr>
              <a:t>But again environments vary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 altLang="en-US">
              <a:latin typeface="Helvetica" panose="020B0604020202020204" pitchFamily="34" charset="0"/>
            </a:endParaRPr>
          </a:p>
          <a:p>
            <a:pPr lvl="2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</a:pPr>
            <a:endParaRPr kumimoji="1" lang="en-US" altLang="en-US">
              <a:latin typeface="Helvetica" panose="020B0604020202020204" pitchFamily="34" charset="0"/>
            </a:endParaRP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endParaRPr kumimoji="1" lang="en-US" altLang="en-US">
              <a:latin typeface="Helvetica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3335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Dispatcher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66775" y="1177925"/>
            <a:ext cx="7405028" cy="44831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dirty="0"/>
              <a:t>Dispatcher module gives control of the CPU to the process selected by the short-term scheduler.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dirty="0"/>
              <a:t>This involves: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dirty="0"/>
              <a:t>switching context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dirty="0"/>
              <a:t>switching to user mode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dirty="0"/>
              <a:t>jumping to the proper location in the user program to restart that program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b="1" dirty="0">
                <a:solidFill>
                  <a:srgbClr val="3366FF"/>
                </a:solidFill>
              </a:rPr>
              <a:t>Dispatch Latency </a:t>
            </a:r>
            <a:r>
              <a:rPr lang="en-US" altLang="en-US" dirty="0"/>
              <a:t>– time it takes for the dispatcher to stop one process and start another running.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dirty="0"/>
              <a:t>Dispatchers should be fast to minimize Dispatch latency.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14313"/>
            <a:ext cx="7696200" cy="576262"/>
          </a:xfrm>
        </p:spPr>
        <p:txBody>
          <a:bodyPr/>
          <a:lstStyle/>
          <a:p>
            <a:pPr eaLnBrk="1" hangingPunct="1"/>
            <a:r>
              <a:rPr lang="en-US" altLang="en-US"/>
              <a:t>Scheduling Criteria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1246188"/>
            <a:ext cx="7156450" cy="4959350"/>
          </a:xfrm>
        </p:spPr>
        <p:txBody>
          <a:bodyPr/>
          <a:lstStyle/>
          <a:p>
            <a:pPr marL="0" indent="0">
              <a:buNone/>
            </a:pPr>
            <a:r>
              <a:rPr lang="en-US" altLang="en-US" b="1" dirty="0"/>
              <a:t>There are many criteria for comparing scheduling algorithms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b="1" dirty="0"/>
              <a:t>CPU utilization </a:t>
            </a:r>
            <a:r>
              <a:rPr lang="en-US" altLang="en-US" dirty="0"/>
              <a:t>– keep the CPU as busy as possible (40-90%)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b="1" dirty="0"/>
              <a:t>Throughput</a:t>
            </a:r>
            <a:r>
              <a:rPr lang="en-US" altLang="en-US" dirty="0"/>
              <a:t> – # of processes that complete their execution per time unit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b="1" dirty="0"/>
              <a:t>Turnaround time </a:t>
            </a:r>
            <a:r>
              <a:rPr lang="en-US" altLang="en-US" dirty="0"/>
              <a:t>– amount of time to execute a particular process (sum of wait times to enter memory, be on ready queue, execute on CPU, wait on I/O). Turnaround time is generally a function of the speed of the output device. </a:t>
            </a:r>
            <a:r>
              <a:rPr lang="en-US" altLang="en-US" dirty="0" smtClean="0">
                <a:solidFill>
                  <a:srgbClr val="FF0000"/>
                </a:solidFill>
              </a:rPr>
              <a:t>Why?</a:t>
            </a:r>
            <a:endParaRPr lang="en-US" altLang="en-US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b="1" dirty="0"/>
              <a:t>Waiting time </a:t>
            </a:r>
            <a:r>
              <a:rPr lang="en-US" altLang="en-US" dirty="0"/>
              <a:t>– amount of time a process has been waiting in the ready queue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b="1" dirty="0"/>
              <a:t>Response time </a:t>
            </a:r>
            <a:r>
              <a:rPr lang="en-US" altLang="en-US" dirty="0"/>
              <a:t>– amount of time it takes from when a request was submitted until the first response is produced, </a:t>
            </a:r>
            <a:r>
              <a:rPr lang="en-US" altLang="en-US" i="1" dirty="0"/>
              <a:t>not the time it takes to output the response</a:t>
            </a:r>
            <a:r>
              <a:rPr lang="en-US" altLang="en-US" dirty="0"/>
              <a:t> (for time-sharing environment).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15340" y="5570806"/>
            <a:ext cx="8046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Do you understand the difference between Turnaround Time and Response Time?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/>
      <p:bldP spid="11267" grpId="0" build="p"/>
      <p:bldP spid="2" grpId="0"/>
    </p:bldLst>
  </p:timing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14956</TotalTime>
  <Words>3860</Words>
  <Application>Microsoft Office PowerPoint</Application>
  <PresentationFormat>On-screen Show (4:3)</PresentationFormat>
  <Paragraphs>674</Paragraphs>
  <Slides>75</Slides>
  <Notes>61</Notes>
  <HiddenSlides>42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6" baseType="lpstr">
      <vt:lpstr>os-8</vt:lpstr>
      <vt:lpstr>Chapter 6:  CPU Scheduling</vt:lpstr>
      <vt:lpstr>Chapter 6:  CPU Scheduling</vt:lpstr>
      <vt:lpstr>Objectives</vt:lpstr>
      <vt:lpstr>Basic Concepts</vt:lpstr>
      <vt:lpstr>Histogram of CPU-burst Times</vt:lpstr>
      <vt:lpstr>CPU Scheduler</vt:lpstr>
      <vt:lpstr>CPU Scheduler</vt:lpstr>
      <vt:lpstr>Dispatcher</vt:lpstr>
      <vt:lpstr>Scheduling Criteria</vt:lpstr>
      <vt:lpstr>Scheduling Algorithm Optimization Criteria</vt:lpstr>
      <vt:lpstr>First- Come, First-Served (FCFS) Scheduling</vt:lpstr>
      <vt:lpstr>FCFS Scheduling (Cont.)</vt:lpstr>
      <vt:lpstr>FCFS and the Convoy Effect</vt:lpstr>
      <vt:lpstr>Shortest-Job-First (SJF) Scheduling</vt:lpstr>
      <vt:lpstr>Example of SJF</vt:lpstr>
      <vt:lpstr>Determining Length of Next CPU Burst</vt:lpstr>
      <vt:lpstr>Prediction of the Length of the Next CPU Burst</vt:lpstr>
      <vt:lpstr>Examples of Exponential Averaging</vt:lpstr>
      <vt:lpstr>Preemptive SJF</vt:lpstr>
      <vt:lpstr>Example of Shortest-remaining-time-first</vt:lpstr>
      <vt:lpstr>Priority Scheduling</vt:lpstr>
      <vt:lpstr>Example of Priority Scheduling</vt:lpstr>
      <vt:lpstr>Priority Types</vt:lpstr>
      <vt:lpstr>Round Robin (RR)</vt:lpstr>
      <vt:lpstr>Example of RR with Time Quantum = 4</vt:lpstr>
      <vt:lpstr>Time Quantum and Context Switch Time</vt:lpstr>
      <vt:lpstr>Turnaround Time Varies With The Time Quantum</vt:lpstr>
      <vt:lpstr>Multilevel Queue</vt:lpstr>
      <vt:lpstr>Multilevel Queue Scheduling</vt:lpstr>
      <vt:lpstr>Multilevel Feedback Queue</vt:lpstr>
      <vt:lpstr>Example of Multilevel Feedback Queue</vt:lpstr>
      <vt:lpstr>Multilevel Feedback Queue</vt:lpstr>
      <vt:lpstr>Thread Scheduling</vt:lpstr>
      <vt:lpstr>Pthread Scheduling</vt:lpstr>
      <vt:lpstr>Pthread Scheduling API</vt:lpstr>
      <vt:lpstr>Pthread Scheduling API</vt:lpstr>
      <vt:lpstr>Multiple-Processor Scheduling</vt:lpstr>
      <vt:lpstr>NUMA and CPU Scheduling</vt:lpstr>
      <vt:lpstr>Multiple-Processor Scheduling – Load Balancing</vt:lpstr>
      <vt:lpstr>Multicore Processors</vt:lpstr>
      <vt:lpstr>Multithreaded Multicore System</vt:lpstr>
      <vt:lpstr>Real-Time CPU Scheduling</vt:lpstr>
      <vt:lpstr>Real-Time CPU Scheduling (Cont.)</vt:lpstr>
      <vt:lpstr>Priority-based Scheduling</vt:lpstr>
      <vt:lpstr>Priority-based Scheduling</vt:lpstr>
      <vt:lpstr>Virtualization and Scheduling</vt:lpstr>
      <vt:lpstr>Rate Montonic Scheduling</vt:lpstr>
      <vt:lpstr>Missed Deadlines with Rate Monotonic Scheduling</vt:lpstr>
      <vt:lpstr>Earliest Deadline First Scheduling (EDF)</vt:lpstr>
      <vt:lpstr>Proportional Share Scheduling</vt:lpstr>
      <vt:lpstr>POSIX Real-Time Scheduling</vt:lpstr>
      <vt:lpstr>POSIX Real-Time Scheduling API</vt:lpstr>
      <vt:lpstr>POSIX Real-Time Scheduling API (Cont.)</vt:lpstr>
      <vt:lpstr>Operating System Examples</vt:lpstr>
      <vt:lpstr>Linux Scheduling Through Version 2.5</vt:lpstr>
      <vt:lpstr>Linux Scheduling in Version 2.6.23 +</vt:lpstr>
      <vt:lpstr>Linux Scheduling in Version 2.6.23 +</vt:lpstr>
      <vt:lpstr>CFS Performance</vt:lpstr>
      <vt:lpstr>Linux Scheduling (Cont.)</vt:lpstr>
      <vt:lpstr>Windows Scheduling</vt:lpstr>
      <vt:lpstr>Windows Priority Classes</vt:lpstr>
      <vt:lpstr>Windows Priority Classes (Cont.)</vt:lpstr>
      <vt:lpstr>Windows Priorities</vt:lpstr>
      <vt:lpstr>Solaris</vt:lpstr>
      <vt:lpstr>Solaris Dispatch Table </vt:lpstr>
      <vt:lpstr>Solaris Scheduling</vt:lpstr>
      <vt:lpstr>Solaris Scheduling (Cont.)</vt:lpstr>
      <vt:lpstr>Algorithm Evaluation</vt:lpstr>
      <vt:lpstr>Deterministic Evaluation</vt:lpstr>
      <vt:lpstr>Queueing Models</vt:lpstr>
      <vt:lpstr>Little’s Formula</vt:lpstr>
      <vt:lpstr>Simulations</vt:lpstr>
      <vt:lpstr>Evaluation of CPU Schedulers by Simulation</vt:lpstr>
      <vt:lpstr>Implementation</vt:lpstr>
      <vt:lpstr>End of Chapter 6</vt:lpstr>
    </vt:vector>
  </TitlesOfParts>
  <Company>Lucent Technologies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Staff</cp:lastModifiedBy>
  <cp:revision>265</cp:revision>
  <cp:lastPrinted>2013-09-10T17:57:57Z</cp:lastPrinted>
  <dcterms:created xsi:type="dcterms:W3CDTF">2011-01-13T23:43:38Z</dcterms:created>
  <dcterms:modified xsi:type="dcterms:W3CDTF">2018-03-13T22:21:09Z</dcterms:modified>
</cp:coreProperties>
</file>